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9" r:id="rId4"/>
    <p:sldMasterId id="2147483677" r:id="rId5"/>
    <p:sldMasterId id="2147483685" r:id="rId6"/>
  </p:sldMasterIdLst>
  <p:notesMasterIdLst>
    <p:notesMasterId r:id="rId8"/>
  </p:notesMasterIdLst>
  <p:sldIdLst>
    <p:sldId id="1072" r:id="rId7"/>
    <p:sldId id="4024" r:id="rId9"/>
    <p:sldId id="4008" r:id="rId10"/>
    <p:sldId id="4010" r:id="rId11"/>
    <p:sldId id="4031" r:id="rId12"/>
    <p:sldId id="4030" r:id="rId13"/>
    <p:sldId id="4009" r:id="rId14"/>
    <p:sldId id="4029" r:id="rId15"/>
    <p:sldId id="4036" r:id="rId16"/>
    <p:sldId id="4027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6DCE"/>
    <a:srgbClr val="AA78B5"/>
    <a:srgbClr val="FF8D8D"/>
    <a:srgbClr val="43D8BF"/>
    <a:srgbClr val="FC8C8E"/>
    <a:srgbClr val="7A2AB5"/>
    <a:srgbClr val="AA79B5"/>
    <a:srgbClr val="FB8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27" d="100"/>
          <a:sy n="127" d="100"/>
        </p:scale>
        <p:origin x="-160" y="-88"/>
      </p:cViewPr>
      <p:guideLst>
        <p:guide orient="horz" pos="2160"/>
        <p:guide pos="36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FB8C8E"/>
              </a:solidFill>
            </c:spPr>
          </c:dPt>
          <c:dPt>
            <c:idx val="1"/>
            <c:bubble3D val="0"/>
            <c:spPr>
              <a:solidFill>
                <a:srgbClr val="43D8BF"/>
              </a:solidFill>
            </c:spPr>
          </c:dPt>
          <c:dPt>
            <c:idx val="2"/>
            <c:bubble3D val="0"/>
            <c:spPr>
              <a:solidFill>
                <a:schemeClr val="accent5"/>
              </a:solidFill>
            </c:spPr>
          </c:dPt>
          <c:dPt>
            <c:idx val="3"/>
            <c:bubble3D val="0"/>
            <c:spPr>
              <a:solidFill>
                <a:srgbClr val="786DCE"/>
              </a:solidFill>
            </c:spPr>
          </c:dPt>
          <c:dLbls>
            <c:delete val="1"/>
          </c:dLbls>
          <c:cat>
            <c:strRef>
              <c:f>Sheet1!$A$2:$A$6</c:f>
              <c:strCache>
                <c:ptCount val="4"/>
                <c:pt idx="0">
                  <c:v>TV</c:v>
                </c:pt>
                <c:pt idx="1">
                  <c:v>Internet</c:v>
                </c:pt>
                <c:pt idx="2">
                  <c:v>Social Media</c:v>
                </c:pt>
                <c:pt idx="3">
                  <c:v>Mobile Devices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4"/>
                <c:pt idx="0">
                  <c:v>21</c:v>
                </c:pt>
                <c:pt idx="1">
                  <c:v>14</c:v>
                </c:pt>
                <c:pt idx="2">
                  <c:v>17</c:v>
                </c:pt>
                <c:pt idx="3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47B8-A57C-4DC4-ACBE-C8C03C929C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千图网拥有20W+精美PPT模板 更多PPT模板下载至：www.58pic.com/office/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1390868"/>
            <a:ext cx="3614057" cy="4769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288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zh-CN" altLang="en-US" sz="288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成功案例展示</a:t>
            </a:r>
            <a:endParaRPr lang="zh-CN" altLang="en-US" sz="288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zh-CN" altLang="en-US" sz="288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8029" y="339225"/>
            <a:ext cx="5635171" cy="5355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 rot="5400000">
            <a:off x="140601" y="303160"/>
            <a:ext cx="914400" cy="308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PPT 版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6" name="任意多边形: 形状 5"/>
            <p:cNvSpPr/>
            <p:nvPr userDrawn="1"/>
          </p:nvSpPr>
          <p:spPr>
            <a:xfrm>
              <a:off x="0" y="1"/>
              <a:ext cx="4898178" cy="3272237"/>
            </a:xfrm>
            <a:custGeom>
              <a:avLst/>
              <a:gdLst>
                <a:gd name="connsiteX0" fmla="*/ 0 w 4898178"/>
                <a:gd name="connsiteY0" fmla="*/ 0 h 3272237"/>
                <a:gd name="connsiteX1" fmla="*/ 4898178 w 4898178"/>
                <a:gd name="connsiteY1" fmla="*/ 0 h 3272237"/>
                <a:gd name="connsiteX2" fmla="*/ 4080119 w 4898178"/>
                <a:gd name="connsiteY2" fmla="*/ 3272237 h 3272237"/>
                <a:gd name="connsiteX3" fmla="*/ 0 w 4898178"/>
                <a:gd name="connsiteY3" fmla="*/ 3272237 h 3272237"/>
                <a:gd name="connsiteX4" fmla="*/ 0 w 4898178"/>
                <a:gd name="connsiteY4" fmla="*/ 0 h 32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78" h="3272237">
                  <a:moveTo>
                    <a:pt x="0" y="0"/>
                  </a:moveTo>
                  <a:lnTo>
                    <a:pt x="4898178" y="0"/>
                  </a:lnTo>
                  <a:lnTo>
                    <a:pt x="4080119" y="3272237"/>
                  </a:lnTo>
                  <a:lnTo>
                    <a:pt x="0" y="327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5684118" y="1"/>
              <a:ext cx="6507882" cy="3272237"/>
            </a:xfrm>
            <a:custGeom>
              <a:avLst/>
              <a:gdLst>
                <a:gd name="connsiteX0" fmla="*/ 818059 w 6507882"/>
                <a:gd name="connsiteY0" fmla="*/ 0 h 3272237"/>
                <a:gd name="connsiteX1" fmla="*/ 6507882 w 6507882"/>
                <a:gd name="connsiteY1" fmla="*/ 0 h 3272237"/>
                <a:gd name="connsiteX2" fmla="*/ 6507882 w 6507882"/>
                <a:gd name="connsiteY2" fmla="*/ 908684 h 3272237"/>
                <a:gd name="connsiteX3" fmla="*/ 1154452 w 6507882"/>
                <a:gd name="connsiteY3" fmla="*/ 908684 h 3272237"/>
                <a:gd name="connsiteX4" fmla="*/ 563564 w 6507882"/>
                <a:gd name="connsiteY4" fmla="*/ 3272237 h 3272237"/>
                <a:gd name="connsiteX5" fmla="*/ 0 w 6507882"/>
                <a:gd name="connsiteY5" fmla="*/ 3272237 h 3272237"/>
                <a:gd name="connsiteX6" fmla="*/ 818059 w 6507882"/>
                <a:gd name="connsiteY6" fmla="*/ 0 h 32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7882" h="3272237">
                  <a:moveTo>
                    <a:pt x="818059" y="0"/>
                  </a:moveTo>
                  <a:lnTo>
                    <a:pt x="6507882" y="0"/>
                  </a:lnTo>
                  <a:lnTo>
                    <a:pt x="6507882" y="908684"/>
                  </a:lnTo>
                  <a:lnTo>
                    <a:pt x="1154452" y="908684"/>
                  </a:lnTo>
                  <a:lnTo>
                    <a:pt x="563564" y="3272237"/>
                  </a:lnTo>
                  <a:lnTo>
                    <a:pt x="0" y="3272237"/>
                  </a:lnTo>
                  <a:lnTo>
                    <a:pt x="818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>
              <a:off x="1" y="5248664"/>
              <a:ext cx="5753575" cy="1609336"/>
            </a:xfrm>
            <a:custGeom>
              <a:avLst/>
              <a:gdLst>
                <a:gd name="connsiteX0" fmla="*/ 5190011 w 5753575"/>
                <a:gd name="connsiteY0" fmla="*/ 0 h 1609336"/>
                <a:gd name="connsiteX1" fmla="*/ 5753575 w 5753575"/>
                <a:gd name="connsiteY1" fmla="*/ 0 h 1609336"/>
                <a:gd name="connsiteX2" fmla="*/ 5351241 w 5753575"/>
                <a:gd name="connsiteY2" fmla="*/ 1609336 h 1609336"/>
                <a:gd name="connsiteX3" fmla="*/ 0 w 5753575"/>
                <a:gd name="connsiteY3" fmla="*/ 1609336 h 1609336"/>
                <a:gd name="connsiteX4" fmla="*/ 0 w 5753575"/>
                <a:gd name="connsiteY4" fmla="*/ 451951 h 1609336"/>
                <a:gd name="connsiteX5" fmla="*/ 5077023 w 5753575"/>
                <a:gd name="connsiteY5" fmla="*/ 451951 h 1609336"/>
                <a:gd name="connsiteX6" fmla="*/ 5190011 w 5753575"/>
                <a:gd name="connsiteY6" fmla="*/ 0 h 16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575" h="1609336">
                  <a:moveTo>
                    <a:pt x="5190011" y="0"/>
                  </a:moveTo>
                  <a:lnTo>
                    <a:pt x="5753575" y="0"/>
                  </a:lnTo>
                  <a:lnTo>
                    <a:pt x="5351241" y="1609336"/>
                  </a:lnTo>
                  <a:lnTo>
                    <a:pt x="0" y="1609336"/>
                  </a:lnTo>
                  <a:lnTo>
                    <a:pt x="0" y="451951"/>
                  </a:lnTo>
                  <a:lnTo>
                    <a:pt x="5077023" y="451951"/>
                  </a:lnTo>
                  <a:lnTo>
                    <a:pt x="5190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>
              <a:off x="7734274" y="5248664"/>
              <a:ext cx="4457726" cy="1609336"/>
            </a:xfrm>
            <a:custGeom>
              <a:avLst/>
              <a:gdLst>
                <a:gd name="connsiteX0" fmla="*/ 402334 w 4457726"/>
                <a:gd name="connsiteY0" fmla="*/ 0 h 1609336"/>
                <a:gd name="connsiteX1" fmla="*/ 4457726 w 4457726"/>
                <a:gd name="connsiteY1" fmla="*/ 0 h 1609336"/>
                <a:gd name="connsiteX2" fmla="*/ 4457726 w 4457726"/>
                <a:gd name="connsiteY2" fmla="*/ 1609336 h 1609336"/>
                <a:gd name="connsiteX3" fmla="*/ 0 w 4457726"/>
                <a:gd name="connsiteY3" fmla="*/ 1609336 h 1609336"/>
                <a:gd name="connsiteX4" fmla="*/ 402334 w 4457726"/>
                <a:gd name="connsiteY4" fmla="*/ 0 h 16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7726" h="1609336">
                  <a:moveTo>
                    <a:pt x="402334" y="0"/>
                  </a:moveTo>
                  <a:lnTo>
                    <a:pt x="4457726" y="0"/>
                  </a:lnTo>
                  <a:lnTo>
                    <a:pt x="4457726" y="1609336"/>
                  </a:lnTo>
                  <a:lnTo>
                    <a:pt x="0" y="1609336"/>
                  </a:lnTo>
                  <a:lnTo>
                    <a:pt x="40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4080119" y="1"/>
              <a:ext cx="2422058" cy="3272237"/>
            </a:xfrm>
            <a:custGeom>
              <a:avLst/>
              <a:gdLst>
                <a:gd name="connsiteX0" fmla="*/ 818059 w 2422058"/>
                <a:gd name="connsiteY0" fmla="*/ 0 h 3272237"/>
                <a:gd name="connsiteX1" fmla="*/ 2422058 w 2422058"/>
                <a:gd name="connsiteY1" fmla="*/ 0 h 3272237"/>
                <a:gd name="connsiteX2" fmla="*/ 1603999 w 2422058"/>
                <a:gd name="connsiteY2" fmla="*/ 3272237 h 3272237"/>
                <a:gd name="connsiteX3" fmla="*/ 0 w 2422058"/>
                <a:gd name="connsiteY3" fmla="*/ 3272237 h 3272237"/>
                <a:gd name="connsiteX4" fmla="*/ 818059 w 2422058"/>
                <a:gd name="connsiteY4" fmla="*/ 0 h 32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058" h="3272237">
                  <a:moveTo>
                    <a:pt x="818059" y="0"/>
                  </a:moveTo>
                  <a:lnTo>
                    <a:pt x="2422058" y="0"/>
                  </a:lnTo>
                  <a:lnTo>
                    <a:pt x="1603999" y="3272237"/>
                  </a:lnTo>
                  <a:lnTo>
                    <a:pt x="0" y="3272237"/>
                  </a:lnTo>
                  <a:lnTo>
                    <a:pt x="818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6247682" y="908684"/>
              <a:ext cx="5944318" cy="4339980"/>
            </a:xfrm>
            <a:custGeom>
              <a:avLst/>
              <a:gdLst>
                <a:gd name="connsiteX0" fmla="*/ 590888 w 5944318"/>
                <a:gd name="connsiteY0" fmla="*/ 0 h 4339980"/>
                <a:gd name="connsiteX1" fmla="*/ 5944318 w 5944318"/>
                <a:gd name="connsiteY1" fmla="*/ 0 h 4339980"/>
                <a:gd name="connsiteX2" fmla="*/ 5944318 w 5944318"/>
                <a:gd name="connsiteY2" fmla="*/ 4339980 h 4339980"/>
                <a:gd name="connsiteX3" fmla="*/ 1888926 w 5944318"/>
                <a:gd name="connsiteY3" fmla="*/ 4339980 h 4339980"/>
                <a:gd name="connsiteX4" fmla="*/ 2383033 w 5944318"/>
                <a:gd name="connsiteY4" fmla="*/ 2363553 h 4339980"/>
                <a:gd name="connsiteX5" fmla="*/ 0 w 5944318"/>
                <a:gd name="connsiteY5" fmla="*/ 2363553 h 4339980"/>
                <a:gd name="connsiteX6" fmla="*/ 590888 w 5944318"/>
                <a:gd name="connsiteY6" fmla="*/ 0 h 433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318" h="4339980">
                  <a:moveTo>
                    <a:pt x="590888" y="0"/>
                  </a:moveTo>
                  <a:lnTo>
                    <a:pt x="5944318" y="0"/>
                  </a:lnTo>
                  <a:lnTo>
                    <a:pt x="5944318" y="4339980"/>
                  </a:lnTo>
                  <a:lnTo>
                    <a:pt x="1888926" y="4339980"/>
                  </a:lnTo>
                  <a:lnTo>
                    <a:pt x="2383033" y="2363553"/>
                  </a:lnTo>
                  <a:lnTo>
                    <a:pt x="0" y="2363553"/>
                  </a:lnTo>
                  <a:lnTo>
                    <a:pt x="590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" y="3272237"/>
              <a:ext cx="5190011" cy="2428378"/>
            </a:xfrm>
            <a:custGeom>
              <a:avLst/>
              <a:gdLst>
                <a:gd name="connsiteX0" fmla="*/ 0 w 5190011"/>
                <a:gd name="connsiteY0" fmla="*/ 0 h 2428378"/>
                <a:gd name="connsiteX1" fmla="*/ 4080119 w 5190011"/>
                <a:gd name="connsiteY1" fmla="*/ 0 h 2428378"/>
                <a:gd name="connsiteX2" fmla="*/ 3586012 w 5190011"/>
                <a:gd name="connsiteY2" fmla="*/ 1976427 h 2428378"/>
                <a:gd name="connsiteX3" fmla="*/ 5190011 w 5190011"/>
                <a:gd name="connsiteY3" fmla="*/ 1976427 h 2428378"/>
                <a:gd name="connsiteX4" fmla="*/ 5077023 w 5190011"/>
                <a:gd name="connsiteY4" fmla="*/ 2428378 h 2428378"/>
                <a:gd name="connsiteX5" fmla="*/ 0 w 5190011"/>
                <a:gd name="connsiteY5" fmla="*/ 2428378 h 2428378"/>
                <a:gd name="connsiteX6" fmla="*/ 0 w 5190011"/>
                <a:gd name="connsiteY6" fmla="*/ 0 h 242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0011" h="2428378">
                  <a:moveTo>
                    <a:pt x="0" y="0"/>
                  </a:moveTo>
                  <a:lnTo>
                    <a:pt x="4080119" y="0"/>
                  </a:lnTo>
                  <a:lnTo>
                    <a:pt x="3586012" y="1976427"/>
                  </a:lnTo>
                  <a:lnTo>
                    <a:pt x="5190011" y="1976427"/>
                  </a:lnTo>
                  <a:lnTo>
                    <a:pt x="5077023" y="2428378"/>
                  </a:lnTo>
                  <a:lnTo>
                    <a:pt x="0" y="2428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>
              <a:off x="5351242" y="5248664"/>
              <a:ext cx="2785367" cy="1609336"/>
            </a:xfrm>
            <a:custGeom>
              <a:avLst/>
              <a:gdLst>
                <a:gd name="connsiteX0" fmla="*/ 402334 w 2785367"/>
                <a:gd name="connsiteY0" fmla="*/ 0 h 1609336"/>
                <a:gd name="connsiteX1" fmla="*/ 2785367 w 2785367"/>
                <a:gd name="connsiteY1" fmla="*/ 0 h 1609336"/>
                <a:gd name="connsiteX2" fmla="*/ 2383033 w 2785367"/>
                <a:gd name="connsiteY2" fmla="*/ 1609336 h 1609336"/>
                <a:gd name="connsiteX3" fmla="*/ 0 w 2785367"/>
                <a:gd name="connsiteY3" fmla="*/ 1609336 h 1609336"/>
                <a:gd name="connsiteX4" fmla="*/ 402334 w 2785367"/>
                <a:gd name="connsiteY4" fmla="*/ 0 h 16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367" h="1609336">
                  <a:moveTo>
                    <a:pt x="402334" y="0"/>
                  </a:moveTo>
                  <a:lnTo>
                    <a:pt x="2785367" y="0"/>
                  </a:lnTo>
                  <a:lnTo>
                    <a:pt x="2383033" y="1609336"/>
                  </a:lnTo>
                  <a:lnTo>
                    <a:pt x="0" y="1609336"/>
                  </a:lnTo>
                  <a:lnTo>
                    <a:pt x="40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39750" y="535844"/>
              <a:ext cx="11112500" cy="5786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/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1109678" y="1426808"/>
              <a:ext cx="9972644" cy="4004385"/>
              <a:chOff x="1117424" y="1227345"/>
              <a:chExt cx="7378576" cy="4004385"/>
            </a:xfrm>
          </p:grpSpPr>
          <p:sp>
            <p:nvSpPr>
              <p:cNvPr id="32" name="Text Placeholder 3"/>
              <p:cNvSpPr txBox="1"/>
              <p:nvPr userDrawn="1"/>
            </p:nvSpPr>
            <p:spPr>
              <a:xfrm>
                <a:off x="2235163" y="1227345"/>
                <a:ext cx="4932874" cy="333192"/>
              </a:xfrm>
              <a:prstGeom prst="rect">
                <a:avLst/>
              </a:prstGeom>
            </p:spPr>
            <p:txBody>
              <a:bodyPr vert="horz" lIns="0" tIns="40504" rIns="0" bIns="40504" anchor="t"/>
              <a:lstStyle>
                <a:lvl1pPr marL="0" indent="0" algn="ctr" defTabSz="404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/>
                  <a:buNone/>
                  <a:defRPr sz="1500" b="0" kern="1200">
                    <a:solidFill>
                      <a:schemeClr val="accent3"/>
                    </a:solidFill>
                    <a:latin typeface="Lato Light"/>
                    <a:ea typeface="+mn-ea"/>
                    <a:cs typeface="Lato Light"/>
                  </a:defRPr>
                </a:lvl1pPr>
                <a:lvl2pPr marL="658495" indent="-2533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2825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1732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245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2758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3271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3784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4297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 err="1">
                    <a:solidFill>
                      <a:schemeClr val="tx2"/>
                    </a:solidFill>
                    <a:latin typeface="+mj-ea"/>
                    <a:ea typeface="+mj-ea"/>
                    <a:cs typeface="+mn-ea"/>
                    <a:sym typeface="+mn-lt"/>
                  </a:rPr>
                  <a:t>感谢您支持原创设计事业，支持设计版权产品</a:t>
                </a:r>
                <a:r>
                  <a:rPr lang="en-US" sz="2000" b="1" dirty="0">
                    <a:solidFill>
                      <a:schemeClr val="tx2"/>
                    </a:solidFill>
                    <a:latin typeface="+mj-ea"/>
                    <a:ea typeface="+mj-ea"/>
                    <a:cs typeface="+mn-ea"/>
                    <a:sym typeface="+mn-lt"/>
                  </a:rPr>
                  <a:t>！</a:t>
                </a:r>
                <a:endParaRPr lang="en-US" sz="2000" b="1" dirty="0">
                  <a:solidFill>
                    <a:schemeClr val="tx2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33" name="Text Placeholder 4"/>
              <p:cNvSpPr txBox="1"/>
              <p:nvPr userDrawn="1"/>
            </p:nvSpPr>
            <p:spPr>
              <a:xfrm>
                <a:off x="1117424" y="1887820"/>
                <a:ext cx="7378576" cy="3343910"/>
              </a:xfrm>
              <a:prstGeom prst="rect">
                <a:avLst/>
              </a:prstGeom>
            </p:spPr>
            <p:txBody>
              <a:bodyPr vert="horz" lIns="0" tIns="0" rIns="0" bIns="0" anchor="t"/>
              <a:lstStyle>
                <a:lvl1pPr marL="0" indent="0" algn="ctr" defTabSz="404495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 panose="020B0604020202020204"/>
                  <a:buNone/>
                  <a:defRPr sz="12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658495" indent="-2533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2825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1732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245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2758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3271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3784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4297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感谢您下载千图网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原创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PPT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模板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，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为了您和千图网以及原创作者的利益，请勿复制、传播、销售，否则将承担法律责任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！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千图网将对作品进行维权，按照传播下载次数的十倍进行索取赔偿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金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！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2、不得将千图网的PPT模版、PPT素材，本身用于再出售，或者出租、出借、转让、分销、发布或者作为礼物供他人使用，不得转授权、出卖、转让本协议或本协议中的权利。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3、禁止把作品纳入商标或服务标记。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4、禁止用户用下载格式在网上传播作品。或者作品可以让第三方单独付费或共享免费下载、或通过转移电话服务系统传播。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1959" y="597344"/>
            <a:ext cx="5635171" cy="5355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b="7649"/>
          <a:stretch>
            <a:fillRect/>
          </a:stretch>
        </p:blipFill>
        <p:spPr>
          <a:xfrm rot="5400000">
            <a:off x="-225328" y="224729"/>
            <a:ext cx="1730217" cy="1280760"/>
          </a:xfrm>
          <a:custGeom>
            <a:avLst/>
            <a:gdLst>
              <a:gd name="connsiteX0" fmla="*/ 0 w 1730217"/>
              <a:gd name="connsiteY0" fmla="*/ 1280760 h 1280760"/>
              <a:gd name="connsiteX1" fmla="*/ 0 w 1730217"/>
              <a:gd name="connsiteY1" fmla="*/ 0 h 1280760"/>
              <a:gd name="connsiteX2" fmla="*/ 1730217 w 1730217"/>
              <a:gd name="connsiteY2" fmla="*/ 0 h 1280760"/>
              <a:gd name="connsiteX3" fmla="*/ 1730217 w 1730217"/>
              <a:gd name="connsiteY3" fmla="*/ 1280760 h 128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0217" h="1280760">
                <a:moveTo>
                  <a:pt x="0" y="1280760"/>
                </a:moveTo>
                <a:lnTo>
                  <a:pt x="0" y="0"/>
                </a:lnTo>
                <a:lnTo>
                  <a:pt x="1730217" y="0"/>
                </a:lnTo>
                <a:lnTo>
                  <a:pt x="1730217" y="128076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b="7649"/>
          <a:stretch>
            <a:fillRect/>
          </a:stretch>
        </p:blipFill>
        <p:spPr>
          <a:xfrm rot="18900000">
            <a:off x="10036781" y="4992485"/>
            <a:ext cx="2986243" cy="2083419"/>
          </a:xfrm>
          <a:custGeom>
            <a:avLst/>
            <a:gdLst>
              <a:gd name="connsiteX0" fmla="*/ 2986243 w 2986243"/>
              <a:gd name="connsiteY0" fmla="*/ 0 h 2083419"/>
              <a:gd name="connsiteX1" fmla="*/ 2986243 w 2986243"/>
              <a:gd name="connsiteY1" fmla="*/ 485784 h 2083419"/>
              <a:gd name="connsiteX2" fmla="*/ 1388608 w 2986243"/>
              <a:gd name="connsiteY2" fmla="*/ 2083419 h 2083419"/>
              <a:gd name="connsiteX3" fmla="*/ 1369794 w 2986243"/>
              <a:gd name="connsiteY3" fmla="*/ 2083419 h 2083419"/>
              <a:gd name="connsiteX4" fmla="*/ 0 w 2986243"/>
              <a:gd name="connsiteY4" fmla="*/ 713625 h 2083419"/>
              <a:gd name="connsiteX5" fmla="*/ 0 w 2986243"/>
              <a:gd name="connsiteY5" fmla="*/ 0 h 208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6243" h="2083419">
                <a:moveTo>
                  <a:pt x="2986243" y="0"/>
                </a:moveTo>
                <a:lnTo>
                  <a:pt x="2986243" y="485784"/>
                </a:lnTo>
                <a:lnTo>
                  <a:pt x="1388608" y="2083419"/>
                </a:lnTo>
                <a:lnTo>
                  <a:pt x="1369794" y="2083419"/>
                </a:lnTo>
                <a:lnTo>
                  <a:pt x="0" y="713625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PPT 版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109678" y="1426808"/>
            <a:ext cx="9972644" cy="4004385"/>
            <a:chOff x="1117424" y="1227345"/>
            <a:chExt cx="7378576" cy="4004385"/>
          </a:xfrm>
        </p:grpSpPr>
        <p:sp>
          <p:nvSpPr>
            <p:cNvPr id="32" name="Text Placeholder 3"/>
            <p:cNvSpPr txBox="1"/>
            <p:nvPr userDrawn="1"/>
          </p:nvSpPr>
          <p:spPr>
            <a:xfrm>
              <a:off x="2235163" y="1227345"/>
              <a:ext cx="4932874" cy="333192"/>
            </a:xfrm>
            <a:prstGeom prst="rect">
              <a:avLst/>
            </a:prstGeom>
          </p:spPr>
          <p:txBody>
            <a:bodyPr vert="horz" lIns="0" tIns="40504" rIns="0" bIns="40504" anchor="t"/>
            <a:lstStyle>
              <a:lvl1pPr marL="0" indent="0" algn="ctr" defTabSz="404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/>
                <a:buNone/>
                <a:defRPr sz="1500" b="0" kern="1200">
                  <a:solidFill>
                    <a:schemeClr val="accent3"/>
                  </a:solidFill>
                  <a:latin typeface="Lato Light"/>
                  <a:ea typeface="+mn-ea"/>
                  <a:cs typeface="Lato Light"/>
                </a:defRPr>
              </a:lvl1pPr>
              <a:lvl2pPr marL="658495" indent="-2533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2825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1732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245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758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3271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3784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4297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err="1">
                  <a:solidFill>
                    <a:srgbClr val="FFFFFF"/>
                  </a:solidFill>
                  <a:latin typeface="+mj-ea"/>
                  <a:ea typeface="+mj-ea"/>
                  <a:cs typeface="+mn-ea"/>
                  <a:sym typeface="+mn-lt"/>
                </a:rPr>
                <a:t>感谢您支持原创设计事业，支持设计版权产品</a:t>
              </a:r>
              <a:r>
                <a:rPr lang="en-US" sz="2000" b="1" dirty="0">
                  <a:solidFill>
                    <a:srgbClr val="FFFFFF"/>
                  </a:solidFill>
                  <a:latin typeface="+mj-ea"/>
                  <a:ea typeface="+mj-ea"/>
                  <a:cs typeface="+mn-ea"/>
                  <a:sym typeface="+mn-lt"/>
                </a:rPr>
                <a:t>！</a:t>
              </a:r>
              <a:endParaRPr lang="en-US" sz="2000" b="1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3" name="Text Placeholder 4"/>
            <p:cNvSpPr txBox="1"/>
            <p:nvPr userDrawn="1"/>
          </p:nvSpPr>
          <p:spPr>
            <a:xfrm>
              <a:off x="1117424" y="1887820"/>
              <a:ext cx="7378576" cy="3343910"/>
            </a:xfrm>
            <a:prstGeom prst="rect">
              <a:avLst/>
            </a:prstGeom>
          </p:spPr>
          <p:txBody>
            <a:bodyPr vert="horz" lIns="0" tIns="0" rIns="0" bIns="0" anchor="t"/>
            <a:lstStyle>
              <a:lvl1pPr marL="0" indent="0" algn="ctr" defTabSz="40449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12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58495" indent="-2533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2825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1732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245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758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3271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3784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4297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感谢您下载千图网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模板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，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为了您和千图网以及原创作者的利益，请勿复制、传播、销售，否则将承担法律责任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！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千图网将对作品进行维权，按照传播下载次数的十倍进行索取赔偿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金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！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3、禁止把作品纳入商标或服务标记。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4、禁止用户用下载格式在网上传播作品。或者作品可以让第三方单独付费或共享免费下载、或通过转移电话服务系统传播。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mb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mb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mb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3" y="1726608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2400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sz="2400" dirty="0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sz="2400"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r>
                <a:rPr lang="en-US" sz="2400" dirty="0"/>
                <a:t> </a:t>
              </a:r>
              <a:endParaRPr lang="en-US" sz="2400" dirty="0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sz="2400" dirty="0"/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7" y="1879600"/>
            <a:ext cx="3944648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8606365" y="1488152"/>
            <a:ext cx="2569635" cy="4785648"/>
            <a:chOff x="6140449" y="1116114"/>
            <a:chExt cx="1927226" cy="3589236"/>
          </a:xfrm>
        </p:grpSpPr>
        <p:sp>
          <p:nvSpPr>
            <p:cNvPr id="25" name="Rectangle 2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9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2400" dirty="0"/>
            </a:p>
          </p:txBody>
        </p:sp>
      </p:grpSp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79933" y="2165506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819400"/>
            <a:ext cx="12192000" cy="1219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0" y="4024466"/>
            <a:ext cx="12192000" cy="28335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300"/>
          <p:cNvGrpSpPr/>
          <p:nvPr userDrawn="1"/>
        </p:nvGrpSpPr>
        <p:grpSpPr>
          <a:xfrm>
            <a:off x="612067" y="1635976"/>
            <a:ext cx="5176696" cy="2707424"/>
            <a:chOff x="2844800" y="1304396"/>
            <a:chExt cx="2803525" cy="1466250"/>
          </a:xfrm>
        </p:grpSpPr>
        <p:grpSp>
          <p:nvGrpSpPr>
            <p:cNvPr id="3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9" name="Freeform 21"/>
              <p:cNvSpPr/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</p:grpSp>
        <p:grpSp>
          <p:nvGrpSpPr>
            <p:cNvPr id="4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38696" y="1776680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5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2400" dirty="0"/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6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41" y="1122618"/>
            <a:ext cx="9144848" cy="238814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41" y="3602854"/>
            <a:ext cx="9144848" cy="16561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950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5.xml"/><Relationship Id="rId13" Type="http://schemas.openxmlformats.org/officeDocument/2006/relationships/hyperlink" Target="http://ibaotu.com/ppt/" TargetMode="Externa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63802-F5EB-423A-AEC9-FB9338EDEA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A5CD-7A95-40B8-90D9-C5B6B6D9B4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slow" advClick="0" advTm="0">
    <p:comb/>
  </p:transition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hlinkClick r:id="rId13"/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zh-CN" altLang="en-US" sz="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spd="slow" advClick="0" advTm="0">
    <p:comb/>
  </p:transition>
  <p:txStyles>
    <p:titleStyle>
      <a:lvl1pPr algn="l" defTabSz="1218565" rtl="0" eaLnBrk="1" latinLnBrk="0" hangingPunct="1">
        <a:spcBef>
          <a:spcPct val="0"/>
        </a:spcBef>
        <a:buNone/>
        <a:defRPr sz="3735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None/>
        <a:defRPr sz="4265" kern="1200">
          <a:solidFill>
            <a:schemeClr val="bg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64995" y="986820"/>
            <a:ext cx="2823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altLang="zh-CN" sz="9600" b="1" spc="-40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2 0 2</a:t>
            </a:r>
            <a:r>
              <a:rPr lang="zh-CN" altLang="en-US" sz="9600" b="1" spc="-40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 </a:t>
            </a:r>
            <a:r>
              <a:rPr lang="en-US" altLang="zh-CN" sz="9600" b="1" spc="-40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0</a:t>
            </a:r>
            <a:endParaRPr lang="en-US" altLang="zh-CN" sz="9600" b="1" spc="-400" dirty="0">
              <a:gradFill flip="none" rotWithShape="1">
                <a:gsLst>
                  <a:gs pos="31000">
                    <a:srgbClr val="786DCE"/>
                  </a:gs>
                  <a:gs pos="72000">
                    <a:srgbClr val="FF8D8D"/>
                  </a:gs>
                </a:gsLst>
                <a:lin ang="2700000" scaled="1"/>
                <a:tileRect/>
              </a:gra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gency FB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33"/>
          <p:cNvSpPr txBox="1"/>
          <p:nvPr/>
        </p:nvSpPr>
        <p:spPr>
          <a:xfrm>
            <a:off x="754917" y="5175599"/>
            <a:ext cx="3486327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2020.03.08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02" y="1800225"/>
            <a:ext cx="8665600" cy="4879444"/>
          </a:xfrm>
          <a:prstGeom prst="rect">
            <a:avLst/>
          </a:prstGeom>
        </p:spPr>
      </p:pic>
      <p:pic>
        <p:nvPicPr>
          <p:cNvPr id="6" name="July - My Sou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38213" y="-749300"/>
            <a:ext cx="609600" cy="6096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64995" y="2363331"/>
            <a:ext cx="9077960" cy="1276082"/>
            <a:chOff x="664995" y="2163615"/>
            <a:chExt cx="9077960" cy="1276082"/>
          </a:xfrm>
        </p:grpSpPr>
        <p:sp>
          <p:nvSpPr>
            <p:cNvPr id="9" name="TextBox 26"/>
            <p:cNvSpPr txBox="1"/>
            <p:nvPr/>
          </p:nvSpPr>
          <p:spPr>
            <a:xfrm>
              <a:off x="664995" y="2163615"/>
              <a:ext cx="907796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565"/>
              <a:r>
                <a:rPr lang="zh-CN" altLang="en-US" sz="4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区块链共享员工管理系统（</a:t>
              </a:r>
              <a:r>
                <a:rPr lang="en-US" altLang="zh-CN" sz="4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EMS)</a:t>
              </a:r>
              <a:endParaRPr lang="en-US" altLang="zh-CN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54917" y="3066774"/>
              <a:ext cx="4518831" cy="372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</a:pPr>
              <a:r>
                <a:rPr lang="zh-CN" altLang="en-US" sz="1300" dirty="0">
                  <a:solidFill>
                    <a:srgbClr val="AA78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整合资源、交换价值、服务公众、保障权益</a:t>
              </a:r>
              <a:endParaRPr lang="zh-CN" altLang="en-US" sz="1300" dirty="0">
                <a:solidFill>
                  <a:srgbClr val="AA78B5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V="1">
              <a:off x="755015" y="3078154"/>
              <a:ext cx="8740775" cy="9525"/>
            </a:xfrm>
            <a:prstGeom prst="line">
              <a:avLst/>
            </a:prstGeom>
            <a:ln w="50800">
              <a:solidFill>
                <a:srgbClr val="FC8C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32"/>
          <p:cNvSpPr txBox="1"/>
          <p:nvPr/>
        </p:nvSpPr>
        <p:spPr>
          <a:xfrm>
            <a:off x="754917" y="3845044"/>
            <a:ext cx="3374642" cy="133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前端开发：孙寅栋</a:t>
            </a:r>
            <a:endParaRPr lang="en-US" altLang="zh-CN" sz="18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defTabSz="12185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后端开发：陈栋</a:t>
            </a:r>
            <a:endParaRPr kumimoji="0" lang="en-US" altLang="zh-CN" sz="18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defTabSz="12185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</a:t>
            </a:r>
            <a:r>
              <a:rPr lang="en-US" altLang="zh-CN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架构设计：赵宇成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760692" y="2573099"/>
            <a:ext cx="4291559" cy="913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33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感谢您的</a:t>
            </a:r>
            <a:r>
              <a:rPr lang="zh-CN" altLang="en-US" sz="5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聆听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0692" y="1133485"/>
            <a:ext cx="3807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T</a:t>
            </a:r>
            <a:r>
              <a:rPr lang="zh-CN" altLang="en-US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 </a:t>
            </a:r>
            <a:r>
              <a:rPr lang="en-US" altLang="zh-CN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h</a:t>
            </a:r>
            <a:r>
              <a:rPr lang="zh-CN" altLang="en-US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 </a:t>
            </a:r>
            <a:r>
              <a:rPr lang="en-US" altLang="zh-CN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a</a:t>
            </a:r>
            <a:r>
              <a:rPr lang="zh-CN" altLang="en-US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 </a:t>
            </a:r>
            <a:r>
              <a:rPr lang="en-US" altLang="zh-CN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n</a:t>
            </a:r>
            <a:r>
              <a:rPr lang="zh-CN" altLang="en-US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 </a:t>
            </a:r>
            <a:r>
              <a:rPr lang="en-US" altLang="zh-CN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k</a:t>
            </a:r>
            <a:r>
              <a:rPr lang="zh-CN" altLang="en-US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 </a:t>
            </a:r>
            <a:r>
              <a:rPr lang="en-US" altLang="zh-CN" sz="9600" b="1" spc="-400" noProof="0" dirty="0">
                <a:gradFill flip="none" rotWithShape="1">
                  <a:gsLst>
                    <a:gs pos="31000">
                      <a:srgbClr val="786DCE"/>
                    </a:gs>
                    <a:gs pos="72000">
                      <a:srgbClr val="FF8D8D"/>
                    </a:gs>
                  </a:gsLst>
                  <a:lin ang="27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宋体" panose="02010600030101010101" pitchFamily="2" charset="-122"/>
              </a:rPr>
              <a:t>s</a:t>
            </a:r>
            <a:endParaRPr kumimoji="0" lang="en-US" altLang="zh-CN" sz="9600" b="1" i="0" u="none" strike="noStrike" kern="1200" cap="none" spc="-400" normalizeH="0" baseline="0" noProof="0" dirty="0">
              <a:ln>
                <a:noFill/>
              </a:ln>
              <a:gradFill flip="none" rotWithShape="1">
                <a:gsLst>
                  <a:gs pos="31000">
                    <a:srgbClr val="786DCE"/>
                  </a:gs>
                  <a:gs pos="72000">
                    <a:srgbClr val="FF8D8D"/>
                  </a:gs>
                </a:gsLst>
                <a:lin ang="2700000" scaled="1"/>
                <a:tileRect/>
              </a:gra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uLnTx/>
              <a:uFillTx/>
              <a:latin typeface="Agency FB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02" y="1771650"/>
            <a:ext cx="8665600" cy="487944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cs typeface="+mn-lt"/>
                <a:sym typeface="+mn-lt"/>
              </a:rPr>
              <a:t>背景回顾</a:t>
            </a:r>
            <a:endParaRPr lang="zh-CN" altLang="en-US" sz="24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09" y="4898429"/>
            <a:ext cx="1832378" cy="163555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887924" y="3837610"/>
            <a:ext cx="10444500" cy="21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1204633" y="3683389"/>
            <a:ext cx="344168" cy="344168"/>
          </a:xfrm>
          <a:prstGeom prst="ellipse">
            <a:avLst/>
          </a:prstGeom>
          <a:solidFill>
            <a:srgbClr val="78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rot="5400000">
            <a:off x="634826" y="2941709"/>
            <a:ext cx="1483573" cy="1060"/>
          </a:xfrm>
          <a:prstGeom prst="line">
            <a:avLst/>
          </a:prstGeom>
          <a:ln w="19050">
            <a:solidFill>
              <a:srgbClr val="786DC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813041" y="5537636"/>
            <a:ext cx="3149600" cy="508000"/>
          </a:xfrm>
          <a:prstGeom prst="roundRect">
            <a:avLst>
              <a:gd name="adj" fmla="val 50000"/>
            </a:avLst>
          </a:prstGeom>
          <a:solidFill>
            <a:srgbClr val="FB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企业需求出现不平衡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938909" y="5619552"/>
            <a:ext cx="344168" cy="344168"/>
          </a:xfrm>
          <a:prstGeom prst="ellipse">
            <a:avLst/>
          </a:prstGeom>
          <a:solidFill>
            <a:srgbClr val="FB8C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90" name="Text Placeholder 3"/>
          <p:cNvSpPr txBox="1"/>
          <p:nvPr/>
        </p:nvSpPr>
        <p:spPr>
          <a:xfrm>
            <a:off x="1516817" y="2259588"/>
            <a:ext cx="2163235" cy="12548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3765" rtl="0" fontAlgn="auto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  <a:sym typeface="+mn-ea"/>
              </a:rPr>
              <a:t>春节前，一个名为“新型冠状病毒”的高传染性病毒席卷全国。而春节过后，许多员工和企业因此面临停工停业，企业与员工的生存问题都受到了挑战。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+mn-ea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758453" y="3683389"/>
            <a:ext cx="344168" cy="344168"/>
          </a:xfrm>
          <a:prstGeom prst="ellipse">
            <a:avLst/>
          </a:prstGeom>
          <a:solidFill>
            <a:srgbClr val="FB8C8E"/>
          </a:solidFill>
          <a:ln>
            <a:solidFill>
              <a:srgbClr val="FB8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632585" y="1690757"/>
            <a:ext cx="3149600" cy="508000"/>
          </a:xfrm>
          <a:prstGeom prst="roundRect">
            <a:avLst>
              <a:gd name="adj" fmla="val 50000"/>
            </a:avLst>
          </a:prstGeom>
          <a:solidFill>
            <a:srgbClr val="FB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共享员工模式开始流行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758453" y="1772673"/>
            <a:ext cx="344168" cy="344168"/>
          </a:xfrm>
          <a:prstGeom prst="ellipse">
            <a:avLst/>
          </a:prstGeom>
          <a:solidFill>
            <a:srgbClr val="FB8C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104" name="Text Placeholder 3"/>
          <p:cNvSpPr txBox="1"/>
          <p:nvPr/>
        </p:nvSpPr>
        <p:spPr>
          <a:xfrm>
            <a:off x="5135548" y="2259588"/>
            <a:ext cx="2163235" cy="15113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3765">
              <a:lnSpc>
                <a:spcPts val="2000"/>
              </a:lnSpc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零售等行业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40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多家企业的超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3000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名“共享员工”加入盒马，沃尔玛全国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400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多家门店已入职兼职人员超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3000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人，并持续开展“共同用工”项目，意向员工近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2000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人。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+mn-ea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8272064" y="3683389"/>
            <a:ext cx="344168" cy="344168"/>
          </a:xfrm>
          <a:prstGeom prst="ellipse">
            <a:avLst/>
          </a:prstGeom>
          <a:solidFill>
            <a:srgbClr val="AA7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8146196" y="1690757"/>
            <a:ext cx="3149600" cy="508000"/>
          </a:xfrm>
          <a:prstGeom prst="roundRect">
            <a:avLst>
              <a:gd name="adj" fmla="val 50000"/>
            </a:avLst>
          </a:prstGeom>
          <a:solidFill>
            <a:srgbClr val="AA7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出现共享员工平台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272064" y="1772673"/>
            <a:ext cx="344168" cy="344168"/>
          </a:xfrm>
          <a:prstGeom prst="ellipse">
            <a:avLst/>
          </a:prstGeom>
          <a:solidFill>
            <a:srgbClr val="AA79B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117" name="Text Placeholder 3"/>
          <p:cNvSpPr txBox="1"/>
          <p:nvPr/>
        </p:nvSpPr>
        <p:spPr>
          <a:xfrm>
            <a:off x="8639378" y="2257194"/>
            <a:ext cx="2163235" cy="15113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just" defTabSz="913765">
              <a:lnSpc>
                <a:spcPts val="2000"/>
              </a:lnSpc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阿里本地生活服务公司推出了“蓝海”就业共享平台，通过灵活就近的短期用工形式，缓解企业压力；猎聘招聘平台于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2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月初推出“员工共享”计划，为各类业态提供服务。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+mn-ea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69797" y="3683389"/>
            <a:ext cx="344168" cy="344168"/>
          </a:xfrm>
          <a:prstGeom prst="ellipse">
            <a:avLst/>
          </a:prstGeom>
          <a:solidFill>
            <a:srgbClr val="FB8C8E"/>
          </a:solidFill>
          <a:ln>
            <a:solidFill>
              <a:srgbClr val="FB8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666765" y="3683389"/>
            <a:ext cx="344168" cy="344168"/>
          </a:xfrm>
          <a:prstGeom prst="ellipse">
            <a:avLst/>
          </a:prstGeom>
          <a:solidFill>
            <a:srgbClr val="78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 rot="5400000">
            <a:off x="2400095" y="4782067"/>
            <a:ext cx="1483573" cy="106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1079217" y="1690757"/>
            <a:ext cx="3149600" cy="508000"/>
          </a:xfrm>
          <a:prstGeom prst="roundRect">
            <a:avLst>
              <a:gd name="adj" fmla="val 50000"/>
            </a:avLst>
          </a:prstGeom>
          <a:solidFill>
            <a:srgbClr val="78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疫情爆发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1205085" y="1772673"/>
            <a:ext cx="344168" cy="344168"/>
          </a:xfrm>
          <a:prstGeom prst="ellipse">
            <a:avLst/>
          </a:prstGeom>
          <a:solidFill>
            <a:srgbClr val="786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sp>
        <p:nvSpPr>
          <p:cNvPr id="127" name="Text Placeholder 3"/>
          <p:cNvSpPr txBox="1"/>
          <p:nvPr/>
        </p:nvSpPr>
        <p:spPr>
          <a:xfrm>
            <a:off x="3317354" y="4182888"/>
            <a:ext cx="2163235" cy="12548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3765">
              <a:lnSpc>
                <a:spcPts val="2000"/>
              </a:lnSpc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疫情期间，线下餐饮、酒店等服务行业受到冲击，大量员工无工可返；而在线生鲜电商生意火爆，捡货员、打包员、骑手等人手紧缺。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+mn-ea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 rot="5400000">
            <a:off x="4183996" y="2941075"/>
            <a:ext cx="1483573" cy="1060"/>
          </a:xfrm>
          <a:prstGeom prst="line">
            <a:avLst/>
          </a:prstGeom>
          <a:solidFill>
            <a:srgbClr val="FB8C8E"/>
          </a:solidFill>
          <a:ln w="19050">
            <a:solidFill>
              <a:srgbClr val="FB8C8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7688388" y="2941077"/>
            <a:ext cx="1483573" cy="1060"/>
          </a:xfrm>
          <a:prstGeom prst="line">
            <a:avLst/>
          </a:prstGeom>
          <a:ln w="19050">
            <a:solidFill>
              <a:srgbClr val="AA79B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>
            <a:off x="6518388" y="5537636"/>
            <a:ext cx="3149600" cy="508000"/>
          </a:xfrm>
          <a:prstGeom prst="roundRect">
            <a:avLst>
              <a:gd name="adj" fmla="val 50000"/>
            </a:avLst>
          </a:prstGeom>
          <a:solidFill>
            <a:srgbClr val="78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官方认可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6644256" y="5619552"/>
            <a:ext cx="344168" cy="344168"/>
          </a:xfrm>
          <a:prstGeom prst="ellipse">
            <a:avLst/>
          </a:prstGeom>
          <a:solidFill>
            <a:srgbClr val="786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lt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rot="5400000">
            <a:off x="6097063" y="4782067"/>
            <a:ext cx="1483573" cy="1060"/>
          </a:xfrm>
          <a:prstGeom prst="line">
            <a:avLst/>
          </a:prstGeom>
          <a:ln w="19050">
            <a:solidFill>
              <a:srgbClr val="786DC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 Placeholder 3"/>
          <p:cNvSpPr txBox="1"/>
          <p:nvPr/>
        </p:nvSpPr>
        <p:spPr>
          <a:xfrm>
            <a:off x="7009872" y="4182888"/>
            <a:ext cx="2163235" cy="12548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3765">
              <a:lnSpc>
                <a:spcPts val="2000"/>
              </a:lnSpc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人力资源和社会保障部表示，当前，一些缺工企业与尚未复工的企业之间实行“共享用工”，进行用工余缺调剂，一定程度上提高了人力资源配置效率。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82" grpId="0" bldLvl="0" animBg="1"/>
      <p:bldP spid="84" grpId="0" bldLvl="0" animBg="1"/>
      <p:bldP spid="85" grpId="0" bldLvl="0" animBg="1"/>
      <p:bldP spid="90" grpId="0"/>
      <p:bldP spid="99" grpId="0" bldLvl="0" animBg="1"/>
      <p:bldP spid="100" grpId="0" bldLvl="0" animBg="1"/>
      <p:bldP spid="102" grpId="0" bldLvl="0" animBg="1"/>
      <p:bldP spid="104" grpId="0"/>
      <p:bldP spid="108" grpId="0" bldLvl="0" animBg="1"/>
      <p:bldP spid="111" grpId="0" bldLvl="0" animBg="1"/>
      <p:bldP spid="114" grpId="0" bldLvl="0" animBg="1"/>
      <p:bldP spid="117" grpId="0"/>
      <p:bldP spid="122" grpId="0" bldLvl="0" animBg="1"/>
      <p:bldP spid="123" grpId="0" bldLvl="0" animBg="1"/>
      <p:bldP spid="125" grpId="0" bldLvl="0" animBg="1"/>
      <p:bldP spid="126" grpId="0" bldLvl="0" animBg="1"/>
      <p:bldP spid="127" grpId="0"/>
      <p:bldP spid="130" grpId="0" bldLvl="0" animBg="1"/>
      <p:bldP spid="131" grpId="0" bldLvl="0" animBg="1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cs typeface="+mn-lt"/>
                <a:sym typeface="+mn-lt"/>
              </a:rPr>
              <a:t>系统模式比对</a:t>
            </a:r>
            <a:endParaRPr lang="zh-CN" altLang="en-US" sz="24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1261209" y="1796191"/>
            <a:ext cx="3033891" cy="4479925"/>
            <a:chOff x="1261209" y="1796191"/>
            <a:chExt cx="3033891" cy="4479925"/>
          </a:xfrm>
        </p:grpSpPr>
        <p:sp>
          <p:nvSpPr>
            <p:cNvPr id="52" name="TextBox 34"/>
            <p:cNvSpPr txBox="1"/>
            <p:nvPr/>
          </p:nvSpPr>
          <p:spPr>
            <a:xfrm>
              <a:off x="1868269" y="5968776"/>
              <a:ext cx="1819910" cy="307340"/>
            </a:xfrm>
            <a:prstGeom prst="rect">
              <a:avLst/>
            </a:prstGeom>
            <a:solidFill>
              <a:srgbClr val="2A559B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传统中心化模式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pic>
          <p:nvPicPr>
            <p:cNvPr id="56" name="图片 55" descr="图片包含 游戏机, 画, 电脑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7144" y="3591451"/>
              <a:ext cx="714173" cy="623732"/>
            </a:xfrm>
            <a:prstGeom prst="rect">
              <a:avLst/>
            </a:prstGeom>
          </p:spPr>
        </p:pic>
        <p:pic>
          <p:nvPicPr>
            <p:cNvPr id="57" name="图片 56" descr="图片包含 游戏机, 画, 电脑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80927" y="3591451"/>
              <a:ext cx="714173" cy="623732"/>
            </a:xfrm>
            <a:prstGeom prst="rect">
              <a:avLst/>
            </a:prstGeom>
          </p:spPr>
        </p:pic>
        <p:pic>
          <p:nvPicPr>
            <p:cNvPr id="58" name="图片 57" descr="图片包含 游戏机, 钟表, 画, 电脑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927" y="1796191"/>
              <a:ext cx="714173" cy="623732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488" y="2434211"/>
              <a:ext cx="999332" cy="999332"/>
            </a:xfrm>
            <a:prstGeom prst="rect">
              <a:avLst/>
            </a:prstGeom>
          </p:spPr>
        </p:pic>
        <p:pic>
          <p:nvPicPr>
            <p:cNvPr id="67" name="图片 66" descr="图片包含 游戏机, 画, 电脑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1209" y="1796191"/>
              <a:ext cx="714173" cy="623732"/>
            </a:xfrm>
            <a:prstGeom prst="rect">
              <a:avLst/>
            </a:prstGeom>
          </p:spPr>
        </p:pic>
        <p:cxnSp>
          <p:nvCxnSpPr>
            <p:cNvPr id="76" name="直线箭头连接符 75"/>
            <p:cNvCxnSpPr/>
            <p:nvPr/>
          </p:nvCxnSpPr>
          <p:spPr>
            <a:xfrm>
              <a:off x="1975382" y="2419923"/>
              <a:ext cx="303106" cy="23755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6"/>
            <p:cNvCxnSpPr/>
            <p:nvPr/>
          </p:nvCxnSpPr>
          <p:spPr>
            <a:xfrm>
              <a:off x="3240343" y="3338799"/>
              <a:ext cx="303106" cy="237552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/>
            <p:nvPr/>
          </p:nvCxnSpPr>
          <p:spPr>
            <a:xfrm flipV="1">
              <a:off x="3253611" y="2419923"/>
              <a:ext cx="303106" cy="232733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/>
            <p:cNvCxnSpPr/>
            <p:nvPr/>
          </p:nvCxnSpPr>
          <p:spPr>
            <a:xfrm flipV="1">
              <a:off x="2034922" y="3344430"/>
              <a:ext cx="303106" cy="232733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上下箭头 83"/>
            <p:cNvSpPr/>
            <p:nvPr/>
          </p:nvSpPr>
          <p:spPr>
            <a:xfrm>
              <a:off x="2685760" y="3591451"/>
              <a:ext cx="190724" cy="966262"/>
            </a:xfrm>
            <a:prstGeom prst="upDownArrow">
              <a:avLst/>
            </a:prstGeom>
            <a:solidFill>
              <a:srgbClr val="786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970" y="4721606"/>
              <a:ext cx="796368" cy="796368"/>
            </a:xfrm>
            <a:prstGeom prst="rect">
              <a:avLst/>
            </a:prstGeom>
          </p:spPr>
        </p:pic>
      </p:grpSp>
      <p:grpSp>
        <p:nvGrpSpPr>
          <p:cNvPr id="128" name="组合 127"/>
          <p:cNvGrpSpPr/>
          <p:nvPr/>
        </p:nvGrpSpPr>
        <p:grpSpPr>
          <a:xfrm>
            <a:off x="5192152" y="1366828"/>
            <a:ext cx="1471472" cy="1885600"/>
            <a:chOff x="5821109" y="1861134"/>
            <a:chExt cx="738381" cy="894849"/>
          </a:xfrm>
        </p:grpSpPr>
        <p:pic>
          <p:nvPicPr>
            <p:cNvPr id="55" name="图片 54" descr="图片包含 游戏机, 画&#10;&#10;描述已自动生成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131" y="1861134"/>
              <a:ext cx="558787" cy="558787"/>
            </a:xfrm>
            <a:prstGeom prst="rect">
              <a:avLst/>
            </a:prstGeom>
          </p:spPr>
        </p:pic>
        <p:sp>
          <p:nvSpPr>
            <p:cNvPr id="127" name="文本框 126"/>
            <p:cNvSpPr txBox="1"/>
            <p:nvPr/>
          </p:nvSpPr>
          <p:spPr>
            <a:xfrm>
              <a:off x="5821109" y="2448206"/>
              <a:ext cx="738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某用户</a:t>
              </a:r>
              <a:endPara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997170" y="1853343"/>
            <a:ext cx="4426695" cy="4423561"/>
            <a:chOff x="6997170" y="1853343"/>
            <a:chExt cx="4426695" cy="4423561"/>
          </a:xfrm>
        </p:grpSpPr>
        <p:sp>
          <p:nvSpPr>
            <p:cNvPr id="51" name="TextBox 57"/>
            <p:cNvSpPr txBox="1"/>
            <p:nvPr/>
          </p:nvSpPr>
          <p:spPr>
            <a:xfrm>
              <a:off x="8502379" y="5968930"/>
              <a:ext cx="1416278" cy="307974"/>
            </a:xfrm>
            <a:prstGeom prst="rect">
              <a:avLst/>
            </a:prstGeom>
            <a:solidFill>
              <a:srgbClr val="2A559B"/>
            </a:solidFill>
          </p:spPr>
          <p:txBody>
            <a:bodyPr wrap="none" rtlCol="0" anchor="ctr">
              <a:no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</a:lstStyle>
            <a:p>
              <a:pPr algn="ctr"/>
              <a:r>
                <a:rPr lang="zh-CN" altLang="en-US" sz="1600" dirty="0"/>
                <a:t>区块链模式</a:t>
              </a:r>
              <a:endParaRPr lang="en-US" sz="1600" dirty="0"/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6997170" y="1853343"/>
              <a:ext cx="4426695" cy="3818814"/>
              <a:chOff x="6830394" y="1796191"/>
              <a:chExt cx="4426695" cy="3818814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8156573" y="2500023"/>
                <a:ext cx="1784755" cy="1627385"/>
                <a:chOff x="7975482" y="2123967"/>
                <a:chExt cx="2043874" cy="1781859"/>
              </a:xfrm>
            </p:grpSpPr>
            <p:cxnSp>
              <p:nvCxnSpPr>
                <p:cNvPr id="89" name="直线箭头连接符 88"/>
                <p:cNvCxnSpPr/>
                <p:nvPr/>
              </p:nvCxnSpPr>
              <p:spPr>
                <a:xfrm>
                  <a:off x="8411804" y="2572219"/>
                  <a:ext cx="1159301" cy="862878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箭头连接符 89"/>
                <p:cNvCxnSpPr/>
                <p:nvPr/>
              </p:nvCxnSpPr>
              <p:spPr>
                <a:xfrm flipV="1">
                  <a:off x="8411804" y="2572219"/>
                  <a:ext cx="1159301" cy="862878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线箭头连接符 90"/>
                <p:cNvCxnSpPr/>
                <p:nvPr/>
              </p:nvCxnSpPr>
              <p:spPr>
                <a:xfrm>
                  <a:off x="8411804" y="2218208"/>
                  <a:ext cx="1159301" cy="0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线箭头连接符 91"/>
                <p:cNvCxnSpPr/>
                <p:nvPr/>
              </p:nvCxnSpPr>
              <p:spPr>
                <a:xfrm>
                  <a:off x="9807428" y="2572219"/>
                  <a:ext cx="0" cy="872118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线箭头连接符 92"/>
                <p:cNvCxnSpPr/>
                <p:nvPr/>
              </p:nvCxnSpPr>
              <p:spPr>
                <a:xfrm>
                  <a:off x="8411804" y="3789109"/>
                  <a:ext cx="1159301" cy="9240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线箭头连接符 93"/>
                <p:cNvCxnSpPr/>
                <p:nvPr/>
              </p:nvCxnSpPr>
              <p:spPr>
                <a:xfrm>
                  <a:off x="8204058" y="2572219"/>
                  <a:ext cx="0" cy="862878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5" name="图片 94" descr="图片包含 游戏机, 物体, 钟表&#10;&#10;描述已自动生成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1105" y="2123968"/>
                  <a:ext cx="448251" cy="448251"/>
                </a:xfrm>
                <a:prstGeom prst="rect">
                  <a:avLst/>
                </a:prstGeom>
              </p:spPr>
            </p:pic>
            <p:pic>
              <p:nvPicPr>
                <p:cNvPr id="96" name="图片 95" descr="图片包含 游戏机, 物体, 钟表&#10;&#10;描述已自动生成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1105" y="3457575"/>
                  <a:ext cx="448251" cy="448251"/>
                </a:xfrm>
                <a:prstGeom prst="rect">
                  <a:avLst/>
                </a:prstGeom>
              </p:spPr>
            </p:pic>
            <p:pic>
              <p:nvPicPr>
                <p:cNvPr id="98" name="图片 97" descr="图片包含 游戏机, 物体, 钟表&#10;&#10;描述已自动生成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5482" y="2123967"/>
                  <a:ext cx="448251" cy="448251"/>
                </a:xfrm>
                <a:prstGeom prst="rect">
                  <a:avLst/>
                </a:prstGeom>
              </p:spPr>
            </p:pic>
            <p:pic>
              <p:nvPicPr>
                <p:cNvPr id="99" name="图片 98" descr="图片包含 游戏机, 物体, 钟表&#10;&#10;描述已自动生成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5482" y="3449672"/>
                  <a:ext cx="448251" cy="448251"/>
                </a:xfrm>
                <a:prstGeom prst="rect">
                  <a:avLst/>
                </a:prstGeom>
              </p:spPr>
            </p:pic>
          </p:grpSp>
          <p:pic>
            <p:nvPicPr>
              <p:cNvPr id="101" name="图片 100" descr="图片包含 游戏机, 钟表, 画, 电脑&#10;&#10;描述已自动生成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4626" y="1796191"/>
                <a:ext cx="623631" cy="569659"/>
              </a:xfrm>
              <a:prstGeom prst="rect">
                <a:avLst/>
              </a:prstGeom>
            </p:spPr>
          </p:pic>
          <p:pic>
            <p:nvPicPr>
              <p:cNvPr id="102" name="图片 101" descr="图片包含 游戏机, 画, 电脑&#10;&#10;描述已自动生成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017453" y="1796191"/>
                <a:ext cx="623631" cy="569659"/>
              </a:xfrm>
              <a:prstGeom prst="rect">
                <a:avLst/>
              </a:prstGeom>
            </p:spPr>
          </p:pic>
          <p:pic>
            <p:nvPicPr>
              <p:cNvPr id="103" name="图片 102" descr="图片包含 游戏机, 画, 电脑&#10;&#10;描述已自动生成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019640" y="4356485"/>
                <a:ext cx="623631" cy="569659"/>
              </a:xfrm>
              <a:prstGeom prst="rect">
                <a:avLst/>
              </a:prstGeom>
            </p:spPr>
          </p:pic>
          <p:pic>
            <p:nvPicPr>
              <p:cNvPr id="104" name="图片 103" descr="图片包含 游戏机, 画, 电脑&#10;&#10;描述已自动生成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324626" y="4356485"/>
                <a:ext cx="623631" cy="569659"/>
              </a:xfrm>
              <a:prstGeom prst="rect">
                <a:avLst/>
              </a:prstGeom>
            </p:spPr>
          </p:pic>
          <p:cxnSp>
            <p:nvCxnSpPr>
              <p:cNvPr id="105" name="直线箭头连接符 104"/>
              <p:cNvCxnSpPr/>
              <p:nvPr/>
            </p:nvCxnSpPr>
            <p:spPr>
              <a:xfrm flipV="1">
                <a:off x="9949232" y="2403041"/>
                <a:ext cx="264679" cy="212557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箭头连接符 105"/>
              <p:cNvCxnSpPr/>
              <p:nvPr/>
            </p:nvCxnSpPr>
            <p:spPr>
              <a:xfrm flipV="1">
                <a:off x="7989282" y="4143928"/>
                <a:ext cx="264679" cy="212557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/>
              <p:cNvCxnSpPr/>
              <p:nvPr/>
            </p:nvCxnSpPr>
            <p:spPr>
              <a:xfrm>
                <a:off x="9793698" y="4139498"/>
                <a:ext cx="264679" cy="216958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/>
              <p:cNvCxnSpPr/>
              <p:nvPr/>
            </p:nvCxnSpPr>
            <p:spPr>
              <a:xfrm>
                <a:off x="7910982" y="2369136"/>
                <a:ext cx="264679" cy="216958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组合 123"/>
              <p:cNvGrpSpPr/>
              <p:nvPr/>
            </p:nvGrpSpPr>
            <p:grpSpPr>
              <a:xfrm>
                <a:off x="6830394" y="5145169"/>
                <a:ext cx="4426695" cy="469836"/>
                <a:chOff x="2737848" y="2583615"/>
                <a:chExt cx="5120944" cy="545783"/>
              </a:xfrm>
            </p:grpSpPr>
            <p:pic>
              <p:nvPicPr>
                <p:cNvPr id="109" name="图片 10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3564707" y="2677569"/>
                  <a:ext cx="452580" cy="451077"/>
                </a:xfrm>
                <a:prstGeom prst="rect">
                  <a:avLst/>
                </a:prstGeom>
              </p:spPr>
            </p:pic>
            <p:grpSp>
              <p:nvGrpSpPr>
                <p:cNvPr id="110" name="组合 70"/>
                <p:cNvGrpSpPr/>
                <p:nvPr/>
              </p:nvGrpSpPr>
              <p:grpSpPr>
                <a:xfrm>
                  <a:off x="2737848" y="2583615"/>
                  <a:ext cx="533869" cy="533869"/>
                  <a:chOff x="7970886" y="855921"/>
                  <a:chExt cx="1027802" cy="1027802"/>
                </a:xfrm>
                <a:solidFill>
                  <a:srgbClr val="2E6CA4"/>
                </a:solidFill>
              </p:grpSpPr>
              <p:sp>
                <p:nvSpPr>
                  <p:cNvPr id="111" name="矩形 110"/>
                  <p:cNvSpPr/>
                  <p:nvPr/>
                </p:nvSpPr>
                <p:spPr>
                  <a:xfrm>
                    <a:off x="7970886" y="8559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矩形 111"/>
                  <p:cNvSpPr/>
                  <p:nvPr/>
                </p:nvSpPr>
                <p:spPr>
                  <a:xfrm>
                    <a:off x="8123286" y="10083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</a:t>
                    </a:r>
                    <a:endParaRPr lang="zh-CN" altLang="en-US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13" name="组合 73"/>
                <p:cNvGrpSpPr/>
                <p:nvPr/>
              </p:nvGrpSpPr>
              <p:grpSpPr>
                <a:xfrm>
                  <a:off x="4271192" y="2583615"/>
                  <a:ext cx="533869" cy="533869"/>
                  <a:chOff x="7970886" y="855921"/>
                  <a:chExt cx="1027802" cy="1027802"/>
                </a:xfrm>
                <a:solidFill>
                  <a:srgbClr val="2E6CA4"/>
                </a:solidFill>
              </p:grpSpPr>
              <p:sp>
                <p:nvSpPr>
                  <p:cNvPr id="114" name="矩形 113"/>
                  <p:cNvSpPr/>
                  <p:nvPr/>
                </p:nvSpPr>
                <p:spPr>
                  <a:xfrm>
                    <a:off x="7970886" y="8559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矩形 114"/>
                  <p:cNvSpPr/>
                  <p:nvPr/>
                </p:nvSpPr>
                <p:spPr>
                  <a:xfrm>
                    <a:off x="8123286" y="10083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</a:t>
                    </a:r>
                    <a:endParaRPr lang="zh-CN" altLang="en-US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116" name="图片 11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5107456" y="2677569"/>
                  <a:ext cx="452580" cy="451077"/>
                </a:xfrm>
                <a:prstGeom prst="rect">
                  <a:avLst/>
                </a:prstGeom>
              </p:spPr>
            </p:pic>
            <p:grpSp>
              <p:nvGrpSpPr>
                <p:cNvPr id="117" name="组合 73"/>
                <p:cNvGrpSpPr/>
                <p:nvPr/>
              </p:nvGrpSpPr>
              <p:grpSpPr>
                <a:xfrm>
                  <a:off x="5804536" y="2583615"/>
                  <a:ext cx="533869" cy="533869"/>
                  <a:chOff x="7970886" y="855921"/>
                  <a:chExt cx="1027802" cy="1027802"/>
                </a:xfrm>
                <a:solidFill>
                  <a:srgbClr val="2E6CA4"/>
                </a:solidFill>
              </p:grpSpPr>
              <p:sp>
                <p:nvSpPr>
                  <p:cNvPr id="118" name="矩形 117"/>
                  <p:cNvSpPr/>
                  <p:nvPr/>
                </p:nvSpPr>
                <p:spPr>
                  <a:xfrm>
                    <a:off x="7970886" y="8559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9" name="矩形 118"/>
                  <p:cNvSpPr/>
                  <p:nvPr/>
                </p:nvSpPr>
                <p:spPr>
                  <a:xfrm>
                    <a:off x="8123286" y="10083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</a:t>
                    </a:r>
                    <a:endParaRPr lang="zh-CN" altLang="en-US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120" name="图片 11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6650204" y="2677569"/>
                  <a:ext cx="452580" cy="451077"/>
                </a:xfrm>
                <a:prstGeom prst="rect">
                  <a:avLst/>
                </a:prstGeom>
              </p:spPr>
            </p:pic>
            <p:grpSp>
              <p:nvGrpSpPr>
                <p:cNvPr id="121" name="组合 73"/>
                <p:cNvGrpSpPr/>
                <p:nvPr/>
              </p:nvGrpSpPr>
              <p:grpSpPr>
                <a:xfrm>
                  <a:off x="7324923" y="2587178"/>
                  <a:ext cx="533869" cy="533869"/>
                  <a:chOff x="7970886" y="855921"/>
                  <a:chExt cx="1027802" cy="1027802"/>
                </a:xfrm>
                <a:solidFill>
                  <a:srgbClr val="2E6CA4"/>
                </a:solidFill>
              </p:grpSpPr>
              <p:sp>
                <p:nvSpPr>
                  <p:cNvPr id="122" name="矩形 121"/>
                  <p:cNvSpPr/>
                  <p:nvPr/>
                </p:nvSpPr>
                <p:spPr>
                  <a:xfrm>
                    <a:off x="7970886" y="8559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矩形 122"/>
                  <p:cNvSpPr/>
                  <p:nvPr/>
                </p:nvSpPr>
                <p:spPr>
                  <a:xfrm>
                    <a:off x="8123286" y="1008321"/>
                    <a:ext cx="875402" cy="875402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</a:t>
                    </a:r>
                    <a:endParaRPr lang="zh-CN" altLang="en-US" sz="28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25" name="上下箭头 124"/>
              <p:cNvSpPr/>
              <p:nvPr/>
            </p:nvSpPr>
            <p:spPr>
              <a:xfrm>
                <a:off x="8961429" y="4243825"/>
                <a:ext cx="166544" cy="882494"/>
              </a:xfrm>
              <a:prstGeom prst="upDownArrow">
                <a:avLst/>
              </a:prstGeom>
              <a:solidFill>
                <a:srgbClr val="786D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4530529" y="1846447"/>
            <a:ext cx="970159" cy="261610"/>
            <a:chOff x="4530529" y="1846447"/>
            <a:chExt cx="970159" cy="261610"/>
          </a:xfrm>
        </p:grpSpPr>
        <p:cxnSp>
          <p:nvCxnSpPr>
            <p:cNvPr id="69" name="直线箭头连接符 68"/>
            <p:cNvCxnSpPr/>
            <p:nvPr/>
          </p:nvCxnSpPr>
          <p:spPr>
            <a:xfrm flipH="1">
              <a:off x="4530529" y="2108057"/>
              <a:ext cx="970159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/>
            <p:cNvSpPr txBox="1"/>
            <p:nvPr/>
          </p:nvSpPr>
          <p:spPr>
            <a:xfrm>
              <a:off x="4649528" y="1846447"/>
              <a:ext cx="7926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事务请求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6336570" y="1846447"/>
            <a:ext cx="970159" cy="261610"/>
            <a:chOff x="6336570" y="1846447"/>
            <a:chExt cx="970159" cy="261610"/>
          </a:xfrm>
        </p:grpSpPr>
        <p:cxnSp>
          <p:nvCxnSpPr>
            <p:cNvPr id="131" name="直线箭头连接符 130"/>
            <p:cNvCxnSpPr/>
            <p:nvPr/>
          </p:nvCxnSpPr>
          <p:spPr>
            <a:xfrm flipH="1">
              <a:off x="6336570" y="2108057"/>
              <a:ext cx="970159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/>
            <p:cNvSpPr txBox="1"/>
            <p:nvPr/>
          </p:nvSpPr>
          <p:spPr>
            <a:xfrm>
              <a:off x="6425321" y="1846447"/>
              <a:ext cx="7926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事务请求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cs typeface="+mn-lt"/>
                <a:sym typeface="+mn-lt"/>
              </a:rPr>
              <a:t>政务系统痛点</a:t>
            </a:r>
            <a:endParaRPr lang="zh-CN" altLang="en-US" sz="24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8678" y="1046787"/>
            <a:ext cx="10540468" cy="611486"/>
          </a:xfrm>
          <a:prstGeom prst="rect">
            <a:avLst/>
          </a:prstGeom>
          <a:solidFill>
            <a:schemeClr val="bg2"/>
          </a:solidFill>
        </p:spPr>
        <p:txBody>
          <a:bodyPr wrap="none" anchor="ctr" anchorCtr="0">
            <a:noAutofit/>
          </a:bodyPr>
          <a:lstStyle/>
          <a:p>
            <a:pPr lvl="0" algn="ctr" hangingPunct="1">
              <a:defRPr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近年来政务信息系统建设过程中，逐渐浮现出以下几个痛点</a:t>
            </a:r>
            <a:endParaRPr kumimoji="0" lang="zh-CN" altLang="en-US" b="1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等腰三角形 4"/>
          <p:cNvSpPr/>
          <p:nvPr/>
        </p:nvSpPr>
        <p:spPr>
          <a:xfrm rot="10800000">
            <a:off x="4855644" y="1799666"/>
            <a:ext cx="2526536" cy="337056"/>
          </a:xfrm>
          <a:prstGeom prst="triangle">
            <a:avLst/>
          </a:prstGeom>
          <a:solidFill>
            <a:srgbClr val="78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45"/>
          <p:cNvCxnSpPr/>
          <p:nvPr/>
        </p:nvCxnSpPr>
        <p:spPr>
          <a:xfrm>
            <a:off x="11824024" y="4100068"/>
            <a:ext cx="0" cy="0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26" name="空心弧 25"/>
          <p:cNvSpPr/>
          <p:nvPr/>
        </p:nvSpPr>
        <p:spPr>
          <a:xfrm>
            <a:off x="319284" y="2544569"/>
            <a:ext cx="4064611" cy="3263793"/>
          </a:xfrm>
          <a:prstGeom prst="blockArc">
            <a:avLst>
              <a:gd name="adj1" fmla="val 10800000"/>
              <a:gd name="adj2" fmla="val 44737"/>
              <a:gd name="adj3" fmla="val 9842"/>
            </a:avLst>
          </a:prstGeom>
          <a:solidFill>
            <a:srgbClr val="786DC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空心弧 26"/>
          <p:cNvSpPr/>
          <p:nvPr/>
        </p:nvSpPr>
        <p:spPr>
          <a:xfrm rot="10800000">
            <a:off x="4066722" y="2572139"/>
            <a:ext cx="4064607" cy="3263791"/>
          </a:xfrm>
          <a:prstGeom prst="blockArc">
            <a:avLst>
              <a:gd name="adj1" fmla="val 10800000"/>
              <a:gd name="adj2" fmla="val 44737"/>
              <a:gd name="adj3" fmla="val 9842"/>
            </a:avLst>
          </a:prstGeom>
          <a:solidFill>
            <a:srgbClr val="FC8C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空心弧 27"/>
          <p:cNvSpPr/>
          <p:nvPr/>
        </p:nvSpPr>
        <p:spPr>
          <a:xfrm>
            <a:off x="7815282" y="2572139"/>
            <a:ext cx="4064611" cy="3263793"/>
          </a:xfrm>
          <a:prstGeom prst="blockArc">
            <a:avLst>
              <a:gd name="adj1" fmla="val 10800000"/>
              <a:gd name="adj2" fmla="val 44737"/>
              <a:gd name="adj3" fmla="val 9842"/>
            </a:avLst>
          </a:prstGeom>
          <a:solidFill>
            <a:srgbClr val="AA78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36"/>
          <p:cNvCxnSpPr/>
          <p:nvPr/>
        </p:nvCxnSpPr>
        <p:spPr>
          <a:xfrm>
            <a:off x="4756181" y="5259971"/>
            <a:ext cx="0" cy="0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30" name="文本框 29"/>
          <p:cNvSpPr txBox="1"/>
          <p:nvPr/>
        </p:nvSpPr>
        <p:spPr>
          <a:xfrm>
            <a:off x="667146" y="4174175"/>
            <a:ext cx="338415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B9BD5">
                    <a:lumMod val="75000"/>
                  </a:srgbClr>
                </a:solidFill>
              </a:rPr>
              <a:t>系统间信息孤岛依旧存在</a:t>
            </a:r>
            <a:endParaRPr lang="zh-CN" altLang="en-US" b="1" dirty="0">
              <a:solidFill>
                <a:srgbClr val="5B9BD5">
                  <a:lumMod val="75000"/>
                </a:srgbClr>
              </a:solidFill>
            </a:endParaRPr>
          </a:p>
        </p:txBody>
      </p:sp>
      <p:cxnSp>
        <p:nvCxnSpPr>
          <p:cNvPr id="31" name="直接连接符 38"/>
          <p:cNvCxnSpPr/>
          <p:nvPr/>
        </p:nvCxnSpPr>
        <p:spPr>
          <a:xfrm>
            <a:off x="10463969" y="5260686"/>
            <a:ext cx="0" cy="0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8193907" y="4174175"/>
            <a:ext cx="336008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B9BD5">
                    <a:lumMod val="75000"/>
                  </a:srgbClr>
                </a:solidFill>
              </a:rPr>
              <a:t>信息传递未实现线上化</a:t>
            </a:r>
            <a:endParaRPr lang="zh-CN" altLang="en-US" b="1" dirty="0">
              <a:solidFill>
                <a:srgbClr val="5B9BD5">
                  <a:lumMod val="75000"/>
                </a:srgb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64007" y="3736553"/>
            <a:ext cx="324748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B9BD5">
                    <a:lumMod val="75000"/>
                  </a:srgbClr>
                </a:solidFill>
              </a:rPr>
              <a:t>政务系统多、功能分散</a:t>
            </a:r>
            <a:endParaRPr lang="zh-CN" altLang="en-US" b="1" dirty="0">
              <a:solidFill>
                <a:srgbClr val="5B9BD5">
                  <a:lumMod val="75000"/>
                </a:srgbClr>
              </a:solidFill>
            </a:endParaRPr>
          </a:p>
        </p:txBody>
      </p:sp>
      <p:cxnSp>
        <p:nvCxnSpPr>
          <p:cNvPr id="34" name="直接连接符 41"/>
          <p:cNvCxnSpPr/>
          <p:nvPr/>
        </p:nvCxnSpPr>
        <p:spPr>
          <a:xfrm>
            <a:off x="7616982" y="4093219"/>
            <a:ext cx="0" cy="0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75" y="2855149"/>
            <a:ext cx="1890192" cy="150369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03" y="2932956"/>
            <a:ext cx="1634240" cy="130007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83" y="4204035"/>
            <a:ext cx="1318019" cy="104851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78899" y="4679076"/>
            <a:ext cx="3804996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不同部门间系统搭建不一致，难以对接，形成信息孤岛，同时还需要大量的时间成本来完成多个系统间信息的录入与校准。</a:t>
            </a:r>
            <a:endParaRPr kumimoji="1" lang="en-US" altLang="zh-CN" sz="1600" dirty="0"/>
          </a:p>
        </p:txBody>
      </p:sp>
      <p:sp>
        <p:nvSpPr>
          <p:cNvPr id="39" name="矩形 38"/>
          <p:cNvSpPr/>
          <p:nvPr/>
        </p:nvSpPr>
        <p:spPr>
          <a:xfrm>
            <a:off x="4100633" y="2159357"/>
            <a:ext cx="379947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各部门机构间系统账户体系不一致，各自重复建设身份认证渠道，功能使用入口分散，导致群众需要安装不同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，注册不同的账户，用户体验差</a:t>
            </a:r>
            <a:endParaRPr kumimoji="1" lang="en-US" altLang="zh-CN" sz="1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976599" y="4593850"/>
            <a:ext cx="3794698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政府集中服务大厅虽然解决了民众多跑腿的问题，但是很多业务，民众依然需要到多个窗口进行盖章确认、材料申请、表格填写等流程，最后提交纸质材料。</a:t>
            </a:r>
            <a:endParaRPr kumimoji="1" lang="en-US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  <a:sym typeface="+mn-lt"/>
              </a:rPr>
              <a:t>整体运行架构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+mn-lt"/>
              <a:sym typeface="+mn-lt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308568" y="1321305"/>
            <a:ext cx="2093253" cy="4707476"/>
            <a:chOff x="308568" y="1321305"/>
            <a:chExt cx="2093253" cy="4707476"/>
          </a:xfrm>
        </p:grpSpPr>
        <p:grpSp>
          <p:nvGrpSpPr>
            <p:cNvPr id="9" name="组合 8"/>
            <p:cNvGrpSpPr/>
            <p:nvPr/>
          </p:nvGrpSpPr>
          <p:grpSpPr>
            <a:xfrm>
              <a:off x="1266371" y="1321305"/>
              <a:ext cx="562429" cy="719687"/>
              <a:chOff x="1103085" y="1636486"/>
              <a:chExt cx="682173" cy="95419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1103085" y="2264230"/>
                <a:ext cx="682173" cy="32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kumimoji="1"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1" name="直线箭头连接符 10"/>
            <p:cNvCxnSpPr>
              <a:stCxn id="20" idx="2"/>
            </p:cNvCxnSpPr>
            <p:nvPr/>
          </p:nvCxnSpPr>
          <p:spPr>
            <a:xfrm flipH="1">
              <a:off x="1545771" y="2040992"/>
              <a:ext cx="1815" cy="353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042306" y="2394857"/>
              <a:ext cx="1006929" cy="28136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License</a:t>
              </a:r>
              <a:endParaRPr kumimoji="1"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824267" y="3008319"/>
              <a:ext cx="1443005" cy="478972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是否符合相关资质？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线箭头连接符 25"/>
            <p:cNvCxnSpPr>
              <a:stCxn id="18" idx="2"/>
              <a:endCxn id="19" idx="0"/>
            </p:cNvCxnSpPr>
            <p:nvPr/>
          </p:nvCxnSpPr>
          <p:spPr>
            <a:xfrm flipH="1">
              <a:off x="1545770" y="2676226"/>
              <a:ext cx="1" cy="332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>
              <a:stCxn id="19" idx="1"/>
              <a:endCxn id="18" idx="1"/>
            </p:cNvCxnSpPr>
            <p:nvPr/>
          </p:nvCxnSpPr>
          <p:spPr>
            <a:xfrm rot="10800000" flipH="1">
              <a:off x="824266" y="2535543"/>
              <a:ext cx="218039" cy="712263"/>
            </a:xfrm>
            <a:prstGeom prst="bentConnector3">
              <a:avLst>
                <a:gd name="adj1" fmla="val -1048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44044" y="2795723"/>
              <a:ext cx="5624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否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3972" y="3515703"/>
              <a:ext cx="5624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菱形 33"/>
            <p:cNvSpPr/>
            <p:nvPr/>
          </p:nvSpPr>
          <p:spPr>
            <a:xfrm>
              <a:off x="689716" y="4960078"/>
              <a:ext cx="1712105" cy="478972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是否获得其它机构同意？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42306" y="3774947"/>
              <a:ext cx="1006929" cy="29035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部署系统服务</a:t>
              </a:r>
              <a:endParaRPr kumimoji="1"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42306" y="4320958"/>
              <a:ext cx="1006929" cy="29035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证书</a:t>
              </a:r>
              <a:endParaRPr kumimoji="1"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线箭头连接符 41"/>
            <p:cNvCxnSpPr>
              <a:stCxn id="19" idx="2"/>
              <a:endCxn id="35" idx="0"/>
            </p:cNvCxnSpPr>
            <p:nvPr/>
          </p:nvCxnSpPr>
          <p:spPr>
            <a:xfrm>
              <a:off x="1545770" y="3487291"/>
              <a:ext cx="1" cy="287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35" idx="2"/>
              <a:endCxn id="37" idx="0"/>
            </p:cNvCxnSpPr>
            <p:nvPr/>
          </p:nvCxnSpPr>
          <p:spPr>
            <a:xfrm>
              <a:off x="1545771" y="4065298"/>
              <a:ext cx="0" cy="255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/>
            <p:cNvCxnSpPr>
              <a:stCxn id="37" idx="2"/>
              <a:endCxn id="34" idx="0"/>
            </p:cNvCxnSpPr>
            <p:nvPr/>
          </p:nvCxnSpPr>
          <p:spPr>
            <a:xfrm flipH="1">
              <a:off x="1545769" y="4611309"/>
              <a:ext cx="2" cy="348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26"/>
            <p:cNvCxnSpPr>
              <a:stCxn id="34" idx="1"/>
              <a:endCxn id="37" idx="1"/>
            </p:cNvCxnSpPr>
            <p:nvPr/>
          </p:nvCxnSpPr>
          <p:spPr>
            <a:xfrm rot="10800000" flipH="1">
              <a:off x="689716" y="4466134"/>
              <a:ext cx="352590" cy="733430"/>
            </a:xfrm>
            <a:prstGeom prst="bentConnector3">
              <a:avLst>
                <a:gd name="adj1" fmla="val -648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308568" y="4729246"/>
              <a:ext cx="5624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否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383972" y="5473324"/>
              <a:ext cx="5624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042306" y="5738430"/>
              <a:ext cx="1006929" cy="29035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启动系统服务</a:t>
              </a:r>
              <a:endParaRPr kumimoji="1"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线箭头连接符 59"/>
            <p:cNvCxnSpPr>
              <a:stCxn id="34" idx="2"/>
              <a:endCxn id="59" idx="0"/>
            </p:cNvCxnSpPr>
            <p:nvPr/>
          </p:nvCxnSpPr>
          <p:spPr>
            <a:xfrm>
              <a:off x="1545769" y="5439050"/>
              <a:ext cx="2" cy="29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组合 159"/>
          <p:cNvGrpSpPr/>
          <p:nvPr/>
        </p:nvGrpSpPr>
        <p:grpSpPr>
          <a:xfrm>
            <a:off x="2550297" y="3184739"/>
            <a:ext cx="1443005" cy="590208"/>
            <a:chOff x="2550297" y="3184739"/>
            <a:chExt cx="1443005" cy="590208"/>
          </a:xfrm>
        </p:grpSpPr>
        <p:sp>
          <p:nvSpPr>
            <p:cNvPr id="66" name="右箭头 65"/>
            <p:cNvSpPr/>
            <p:nvPr/>
          </p:nvSpPr>
          <p:spPr>
            <a:xfrm>
              <a:off x="2693276" y="3429000"/>
              <a:ext cx="1205680" cy="345947"/>
            </a:xfrm>
            <a:prstGeom prst="rightArrow">
              <a:avLst/>
            </a:prstGeom>
            <a:solidFill>
              <a:srgbClr val="786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2550297" y="3184739"/>
              <a:ext cx="14430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加入证书对应的共识群组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075357" y="2463725"/>
            <a:ext cx="2153977" cy="1895015"/>
            <a:chOff x="7075357" y="2463725"/>
            <a:chExt cx="2153977" cy="1895015"/>
          </a:xfrm>
        </p:grpSpPr>
        <p:cxnSp>
          <p:nvCxnSpPr>
            <p:cNvPr id="152" name="直线箭头连接符 151"/>
            <p:cNvCxnSpPr/>
            <p:nvPr/>
          </p:nvCxnSpPr>
          <p:spPr>
            <a:xfrm>
              <a:off x="7186577" y="2856426"/>
              <a:ext cx="2042757" cy="0"/>
            </a:xfrm>
            <a:prstGeom prst="straightConnector1">
              <a:avLst/>
            </a:prstGeom>
            <a:ln w="444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箭头连接符 152"/>
            <p:cNvCxnSpPr/>
            <p:nvPr/>
          </p:nvCxnSpPr>
          <p:spPr>
            <a:xfrm>
              <a:off x="7075357" y="4358740"/>
              <a:ext cx="2153976" cy="0"/>
            </a:xfrm>
            <a:prstGeom prst="straightConnector1">
              <a:avLst/>
            </a:prstGeom>
            <a:ln w="444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文本框 155"/>
            <p:cNvSpPr txBox="1"/>
            <p:nvPr/>
          </p:nvSpPr>
          <p:spPr>
            <a:xfrm>
              <a:off x="7445860" y="2463725"/>
              <a:ext cx="1443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同时维护管辖区域内其他公司所在的共识群组账本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544662" y="3963983"/>
              <a:ext cx="132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同时维护地方其它企业所在的共识群组的账本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9392330" y="905581"/>
            <a:ext cx="1861457" cy="5383641"/>
            <a:chOff x="9392330" y="905581"/>
            <a:chExt cx="1861457" cy="5383641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693059" y="1414521"/>
              <a:ext cx="1260000" cy="1292834"/>
              <a:chOff x="8624203" y="701529"/>
              <a:chExt cx="2300322" cy="1888110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8624203" y="701529"/>
                <a:ext cx="2300322" cy="1888110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8882850" y="778081"/>
                <a:ext cx="1783027" cy="368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群组</a:t>
                </a: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kumimoji="1"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9392330" y="905581"/>
              <a:ext cx="1861457" cy="5383641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9693059" y="2946336"/>
              <a:ext cx="1260000" cy="1292834"/>
              <a:chOff x="8624203" y="701529"/>
              <a:chExt cx="2300322" cy="1888110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8624203" y="701529"/>
                <a:ext cx="2300322" cy="1888110"/>
              </a:xfrm>
              <a:prstGeom prst="ellips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882850" y="778081"/>
                <a:ext cx="1783027" cy="368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群组</a:t>
                </a: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endParaRPr kumimoji="1"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9693059" y="4590002"/>
              <a:ext cx="1260000" cy="1292834"/>
              <a:chOff x="8624203" y="701529"/>
              <a:chExt cx="2300322" cy="1888110"/>
            </a:xfrm>
          </p:grpSpPr>
          <p:sp>
            <p:nvSpPr>
              <p:cNvPr id="130" name="椭圆 129"/>
              <p:cNvSpPr/>
              <p:nvPr/>
            </p:nvSpPr>
            <p:spPr>
              <a:xfrm>
                <a:off x="8624203" y="701529"/>
                <a:ext cx="2300322" cy="1888110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8882850" y="778081"/>
                <a:ext cx="1783027" cy="368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群组</a:t>
                </a: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n+2</a:t>
                </a:r>
                <a:endParaRPr kumimoji="1"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2" name="文本框 131"/>
            <p:cNvSpPr txBox="1"/>
            <p:nvPr/>
          </p:nvSpPr>
          <p:spPr>
            <a:xfrm>
              <a:off x="9957298" y="5909424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……..</a:t>
              </a:r>
              <a:endPara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9743421" y="1848250"/>
              <a:ext cx="562427" cy="524629"/>
              <a:chOff x="953038" y="1636486"/>
              <a:chExt cx="982265" cy="972949"/>
            </a:xfrm>
          </p:grpSpPr>
          <p:pic>
            <p:nvPicPr>
              <p:cNvPr id="134" name="图片 13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135" name="文本框 134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0302599" y="1846636"/>
              <a:ext cx="562427" cy="524629"/>
              <a:chOff x="953038" y="1636486"/>
              <a:chExt cx="982265" cy="972949"/>
            </a:xfrm>
          </p:grpSpPr>
          <p:pic>
            <p:nvPicPr>
              <p:cNvPr id="137" name="图片 136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138" name="文本框 137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9743421" y="3401475"/>
              <a:ext cx="562427" cy="522000"/>
              <a:chOff x="953038" y="1636486"/>
              <a:chExt cx="982265" cy="972949"/>
            </a:xfrm>
          </p:grpSpPr>
          <p:pic>
            <p:nvPicPr>
              <p:cNvPr id="140" name="图片 13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141" name="文本框 140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10302598" y="3404524"/>
              <a:ext cx="562427" cy="524629"/>
              <a:chOff x="953038" y="1636486"/>
              <a:chExt cx="982265" cy="972949"/>
            </a:xfrm>
          </p:grpSpPr>
          <p:pic>
            <p:nvPicPr>
              <p:cNvPr id="143" name="图片 142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144" name="文本框 143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9743421" y="5065841"/>
              <a:ext cx="562427" cy="524629"/>
              <a:chOff x="953038" y="1636486"/>
              <a:chExt cx="982265" cy="972949"/>
            </a:xfrm>
          </p:grpSpPr>
          <p:pic>
            <p:nvPicPr>
              <p:cNvPr id="146" name="图片 14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147" name="文本框 146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10302597" y="5065841"/>
              <a:ext cx="562427" cy="524629"/>
              <a:chOff x="953038" y="1636486"/>
              <a:chExt cx="982265" cy="972949"/>
            </a:xfrm>
          </p:grpSpPr>
          <p:pic>
            <p:nvPicPr>
              <p:cNvPr id="149" name="图片 14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150" name="文本框 149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8" name="文本框 157"/>
            <p:cNvSpPr txBox="1"/>
            <p:nvPr/>
          </p:nvSpPr>
          <p:spPr>
            <a:xfrm>
              <a:off x="9693058" y="1004619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其它共识群组</a:t>
              </a:r>
              <a:endPara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4276328" y="1981973"/>
            <a:ext cx="3240000" cy="3240000"/>
            <a:chOff x="4276328" y="1981973"/>
            <a:chExt cx="3240000" cy="3240000"/>
          </a:xfrm>
        </p:grpSpPr>
        <p:sp>
          <p:nvSpPr>
            <p:cNvPr id="68" name="椭圆 67"/>
            <p:cNvSpPr/>
            <p:nvPr/>
          </p:nvSpPr>
          <p:spPr>
            <a:xfrm>
              <a:off x="4276328" y="1981973"/>
              <a:ext cx="3240000" cy="3240000"/>
            </a:xfrm>
            <a:prstGeom prst="ellipse">
              <a:avLst/>
            </a:prstGeom>
            <a:noFill/>
            <a:ln w="38100">
              <a:solidFill>
                <a:srgbClr val="AA78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423621" y="2052639"/>
              <a:ext cx="9454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某共识群组</a:t>
              </a:r>
              <a:endParaRPr kumimoji="1"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6422479" y="4026823"/>
              <a:ext cx="725280" cy="748822"/>
              <a:chOff x="6430776" y="4150165"/>
              <a:chExt cx="725280" cy="748822"/>
            </a:xfrm>
          </p:grpSpPr>
          <p:pic>
            <p:nvPicPr>
              <p:cNvPr id="178" name="图片 17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556" y="4150165"/>
                <a:ext cx="631006" cy="463975"/>
              </a:xfrm>
              <a:prstGeom prst="rect">
                <a:avLst/>
              </a:prstGeom>
            </p:spPr>
          </p:pic>
          <p:sp>
            <p:nvSpPr>
              <p:cNvPr id="179" name="文本框 178"/>
              <p:cNvSpPr txBox="1"/>
              <p:nvPr/>
            </p:nvSpPr>
            <p:spPr>
              <a:xfrm>
                <a:off x="6430776" y="4560433"/>
                <a:ext cx="725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税务局</a:t>
                </a:r>
                <a:endParaRPr kumimoji="1"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（监管机构）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4764880" y="2523872"/>
              <a:ext cx="562427" cy="524629"/>
              <a:chOff x="953038" y="1636486"/>
              <a:chExt cx="982265" cy="972949"/>
            </a:xfrm>
          </p:grpSpPr>
          <p:pic>
            <p:nvPicPr>
              <p:cNvPr id="204" name="图片 20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205" name="文本框 204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6" name="组合 205"/>
            <p:cNvGrpSpPr/>
            <p:nvPr/>
          </p:nvGrpSpPr>
          <p:grpSpPr>
            <a:xfrm>
              <a:off x="4764880" y="4104534"/>
              <a:ext cx="562427" cy="522000"/>
              <a:chOff x="953038" y="1636486"/>
              <a:chExt cx="982265" cy="972949"/>
            </a:xfrm>
          </p:grpSpPr>
          <p:pic>
            <p:nvPicPr>
              <p:cNvPr id="207" name="图片 206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086" y="1636486"/>
                <a:ext cx="682172" cy="682172"/>
              </a:xfrm>
              <a:prstGeom prst="rect">
                <a:avLst/>
              </a:prstGeom>
            </p:spPr>
          </p:pic>
          <p:sp>
            <p:nvSpPr>
              <p:cNvPr id="208" name="文本框 207"/>
              <p:cNvSpPr txBox="1"/>
              <p:nvPr/>
            </p:nvSpPr>
            <p:spPr>
              <a:xfrm>
                <a:off x="953038" y="2209884"/>
                <a:ext cx="982265" cy="39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</a:t>
                </a:r>
                <a:r>
                  <a:rPr kumimoji="1"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5023203" y="2789573"/>
              <a:ext cx="1746250" cy="1580141"/>
              <a:chOff x="5364756" y="3218109"/>
              <a:chExt cx="1032022" cy="774161"/>
            </a:xfrm>
          </p:grpSpPr>
          <p:cxnSp>
            <p:nvCxnSpPr>
              <p:cNvPr id="210" name="直线箭头连接符 209"/>
              <p:cNvCxnSpPr/>
              <p:nvPr/>
            </p:nvCxnSpPr>
            <p:spPr>
              <a:xfrm>
                <a:off x="5538197" y="3391550"/>
                <a:ext cx="685139" cy="422751"/>
              </a:xfrm>
              <a:prstGeom prst="straightConnector1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线箭头连接符 210"/>
              <p:cNvCxnSpPr/>
              <p:nvPr/>
            </p:nvCxnSpPr>
            <p:spPr>
              <a:xfrm flipV="1">
                <a:off x="5538197" y="3391550"/>
                <a:ext cx="685139" cy="422751"/>
              </a:xfrm>
              <a:prstGeom prst="straightConnector1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线箭头连接符 211"/>
              <p:cNvCxnSpPr/>
              <p:nvPr/>
            </p:nvCxnSpPr>
            <p:spPr>
              <a:xfrm>
                <a:off x="5538197" y="3218109"/>
                <a:ext cx="685139" cy="0"/>
              </a:xfrm>
              <a:prstGeom prst="straightConnector1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线箭头连接符 212"/>
              <p:cNvCxnSpPr/>
              <p:nvPr/>
            </p:nvCxnSpPr>
            <p:spPr>
              <a:xfrm>
                <a:off x="6396778" y="3391550"/>
                <a:ext cx="0" cy="427278"/>
              </a:xfrm>
              <a:prstGeom prst="straightConnector1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线箭头连接符 213"/>
              <p:cNvCxnSpPr/>
              <p:nvPr/>
            </p:nvCxnSpPr>
            <p:spPr>
              <a:xfrm>
                <a:off x="5538197" y="3987743"/>
                <a:ext cx="685139" cy="4527"/>
              </a:xfrm>
              <a:prstGeom prst="straightConnector1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线箭头连接符 214"/>
              <p:cNvCxnSpPr/>
              <p:nvPr/>
            </p:nvCxnSpPr>
            <p:spPr>
              <a:xfrm>
                <a:off x="5364756" y="3391550"/>
                <a:ext cx="0" cy="422751"/>
              </a:xfrm>
              <a:prstGeom prst="straightConnector1">
                <a:avLst/>
              </a:prstGeom>
              <a:ln w="25400">
                <a:solidFill>
                  <a:schemeClr val="accent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组合 215"/>
            <p:cNvGrpSpPr/>
            <p:nvPr/>
          </p:nvGrpSpPr>
          <p:grpSpPr>
            <a:xfrm>
              <a:off x="6341430" y="2497526"/>
              <a:ext cx="849754" cy="598826"/>
              <a:chOff x="6344576" y="2535541"/>
              <a:chExt cx="849754" cy="598826"/>
            </a:xfrm>
          </p:grpSpPr>
          <p:pic>
            <p:nvPicPr>
              <p:cNvPr id="217" name="图片 2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2376" y="2535541"/>
                <a:ext cx="395301" cy="395301"/>
              </a:xfrm>
              <a:prstGeom prst="rect">
                <a:avLst/>
              </a:prstGeom>
            </p:spPr>
          </p:pic>
          <p:sp>
            <p:nvSpPr>
              <p:cNvPr id="218" name="文本框 217"/>
              <p:cNvSpPr txBox="1"/>
              <p:nvPr/>
            </p:nvSpPr>
            <p:spPr>
              <a:xfrm>
                <a:off x="6344576" y="2860482"/>
                <a:ext cx="849754" cy="2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人力资源和社会保障局</a:t>
                </a:r>
                <a:endParaRPr kumimoji="1"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905" y="325755"/>
            <a:ext cx="9271635" cy="6206490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  <a:sym typeface="+mn-lt"/>
              </a:rPr>
              <a:t>系统架构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+mn-lt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+mn-lt"/>
                <a:sym typeface="+mn-lt"/>
              </a:rPr>
              <a:t> DID</a:t>
            </a:r>
            <a:r>
              <a:rPr lang="zh-CN" altLang="en-US" sz="2400" b="1" dirty="0">
                <a:solidFill>
                  <a:prstClr val="black"/>
                </a:solidFill>
                <a:cs typeface="+mn-lt"/>
                <a:sym typeface="+mn-lt"/>
              </a:rPr>
              <a:t>设计准则</a:t>
            </a:r>
            <a:endParaRPr lang="zh-CN" altLang="en-US" sz="24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97" y="4927005"/>
            <a:ext cx="1832378" cy="1635550"/>
          </a:xfrm>
          <a:prstGeom prst="rect">
            <a:avLst/>
          </a:prstGeom>
        </p:spPr>
      </p:pic>
      <p:graphicFrame>
        <p:nvGraphicFramePr>
          <p:cNvPr id="3" name="Chart 74"/>
          <p:cNvGraphicFramePr/>
          <p:nvPr/>
        </p:nvGraphicFramePr>
        <p:xfrm>
          <a:off x="2575590" y="1757483"/>
          <a:ext cx="6797446" cy="33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1" name="Group 101"/>
          <p:cNvGrpSpPr/>
          <p:nvPr/>
        </p:nvGrpSpPr>
        <p:grpSpPr>
          <a:xfrm>
            <a:off x="5637985" y="2640007"/>
            <a:ext cx="611920" cy="1592322"/>
            <a:chOff x="3617731" y="1408113"/>
            <a:chExt cx="1045313" cy="271938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Oval 76"/>
            <p:cNvSpPr>
              <a:spLocks noChangeArrowheads="1"/>
            </p:cNvSpPr>
            <p:nvPr/>
          </p:nvSpPr>
          <p:spPr bwMode="black">
            <a:xfrm>
              <a:off x="3916391" y="1408113"/>
              <a:ext cx="455850" cy="455851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j-ea"/>
                <a:cs typeface="+mn-lt"/>
              </a:endParaRPr>
            </a:p>
          </p:txBody>
        </p:sp>
        <p:sp>
          <p:nvSpPr>
            <p:cNvPr id="13" name="Freeform 77"/>
            <p:cNvSpPr/>
            <p:nvPr/>
          </p:nvSpPr>
          <p:spPr bwMode="black">
            <a:xfrm>
              <a:off x="3617731" y="1911121"/>
              <a:ext cx="1045313" cy="2216379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j-ea"/>
                <a:cs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067142" y="1940707"/>
            <a:ext cx="4309107" cy="1399148"/>
            <a:chOff x="7067142" y="1940707"/>
            <a:chExt cx="4309107" cy="1399148"/>
          </a:xfrm>
        </p:grpSpPr>
        <p:cxnSp>
          <p:nvCxnSpPr>
            <p:cNvPr id="9" name="Elbow Connector 73"/>
            <p:cNvCxnSpPr/>
            <p:nvPr/>
          </p:nvCxnSpPr>
          <p:spPr>
            <a:xfrm flipV="1">
              <a:off x="7067142" y="2277881"/>
              <a:ext cx="1567407" cy="462386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112"/>
            <p:cNvSpPr>
              <a:spLocks noChangeArrowheads="1"/>
            </p:cNvSpPr>
            <p:nvPr/>
          </p:nvSpPr>
          <p:spPr bwMode="auto">
            <a:xfrm>
              <a:off x="8803040" y="1940707"/>
              <a:ext cx="488704" cy="565073"/>
            </a:xfrm>
            <a:custGeom>
              <a:avLst/>
              <a:gdLst>
                <a:gd name="T0" fmla="*/ 345 w 390"/>
                <a:gd name="T1" fmla="*/ 0 h 444"/>
                <a:gd name="T2" fmla="*/ 0 w 390"/>
                <a:gd name="T3" fmla="*/ 53 h 444"/>
                <a:gd name="T4" fmla="*/ 44 w 390"/>
                <a:gd name="T5" fmla="*/ 443 h 444"/>
                <a:gd name="T6" fmla="*/ 389 w 390"/>
                <a:gd name="T7" fmla="*/ 399 h 444"/>
                <a:gd name="T8" fmla="*/ 345 w 390"/>
                <a:gd name="T9" fmla="*/ 0 h 444"/>
                <a:gd name="T10" fmla="*/ 345 w 390"/>
                <a:gd name="T11" fmla="*/ 399 h 444"/>
                <a:gd name="T12" fmla="*/ 44 w 390"/>
                <a:gd name="T13" fmla="*/ 53 h 444"/>
                <a:gd name="T14" fmla="*/ 345 w 390"/>
                <a:gd name="T15" fmla="*/ 399 h 444"/>
                <a:gd name="T16" fmla="*/ 221 w 390"/>
                <a:gd name="T17" fmla="*/ 275 h 444"/>
                <a:gd name="T18" fmla="*/ 97 w 390"/>
                <a:gd name="T19" fmla="*/ 302 h 444"/>
                <a:gd name="T20" fmla="*/ 221 w 390"/>
                <a:gd name="T21" fmla="*/ 275 h 444"/>
                <a:gd name="T22" fmla="*/ 292 w 390"/>
                <a:gd name="T23" fmla="*/ 177 h 444"/>
                <a:gd name="T24" fmla="*/ 195 w 390"/>
                <a:gd name="T25" fmla="*/ 196 h 444"/>
                <a:gd name="T26" fmla="*/ 292 w 390"/>
                <a:gd name="T27" fmla="*/ 177 h 444"/>
                <a:gd name="T28" fmla="*/ 195 w 390"/>
                <a:gd name="T29" fmla="*/ 151 h 444"/>
                <a:gd name="T30" fmla="*/ 292 w 390"/>
                <a:gd name="T31" fmla="*/ 98 h 444"/>
                <a:gd name="T32" fmla="*/ 195 w 390"/>
                <a:gd name="T33" fmla="*/ 151 h 444"/>
                <a:gd name="T34" fmla="*/ 168 w 390"/>
                <a:gd name="T35" fmla="*/ 98 h 444"/>
                <a:gd name="T36" fmla="*/ 97 w 390"/>
                <a:gd name="T37" fmla="*/ 196 h 444"/>
                <a:gd name="T38" fmla="*/ 168 w 390"/>
                <a:gd name="T39" fmla="*/ 98 h 444"/>
                <a:gd name="T40" fmla="*/ 141 w 390"/>
                <a:gd name="T41" fmla="*/ 222 h 444"/>
                <a:gd name="T42" fmla="*/ 97 w 390"/>
                <a:gd name="T43" fmla="*/ 249 h 444"/>
                <a:gd name="T44" fmla="*/ 141 w 390"/>
                <a:gd name="T45" fmla="*/ 222 h 444"/>
                <a:gd name="T46" fmla="*/ 168 w 390"/>
                <a:gd name="T47" fmla="*/ 249 h 444"/>
                <a:gd name="T48" fmla="*/ 292 w 390"/>
                <a:gd name="T49" fmla="*/ 222 h 444"/>
                <a:gd name="T50" fmla="*/ 168 w 390"/>
                <a:gd name="T51" fmla="*/ 249 h 444"/>
                <a:gd name="T52" fmla="*/ 292 w 390"/>
                <a:gd name="T53" fmla="*/ 319 h 444"/>
                <a:gd name="T54" fmla="*/ 97 w 390"/>
                <a:gd name="T55" fmla="*/ 346 h 444"/>
                <a:gd name="T56" fmla="*/ 292 w 390"/>
                <a:gd name="T57" fmla="*/ 319 h 444"/>
                <a:gd name="T58" fmla="*/ 248 w 390"/>
                <a:gd name="T59" fmla="*/ 302 h 444"/>
                <a:gd name="T60" fmla="*/ 292 w 390"/>
                <a:gd name="T61" fmla="*/ 275 h 444"/>
                <a:gd name="T62" fmla="*/ 248 w 390"/>
                <a:gd name="T63" fmla="*/ 30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444">
                  <a:moveTo>
                    <a:pt x="345" y="0"/>
                  </a:moveTo>
                  <a:lnTo>
                    <a:pt x="345" y="0"/>
                  </a:lnTo>
                  <a:cubicBezTo>
                    <a:pt x="44" y="0"/>
                    <a:pt x="44" y="0"/>
                    <a:pt x="44" y="0"/>
                  </a:cubicBezTo>
                  <a:cubicBezTo>
                    <a:pt x="17" y="0"/>
                    <a:pt x="0" y="27"/>
                    <a:pt x="0" y="53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7" y="443"/>
                    <a:pt x="44" y="443"/>
                  </a:cubicBezTo>
                  <a:cubicBezTo>
                    <a:pt x="345" y="443"/>
                    <a:pt x="345" y="443"/>
                    <a:pt x="345" y="443"/>
                  </a:cubicBezTo>
                  <a:cubicBezTo>
                    <a:pt x="372" y="443"/>
                    <a:pt x="389" y="425"/>
                    <a:pt x="389" y="399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89" y="27"/>
                    <a:pt x="372" y="0"/>
                    <a:pt x="345" y="0"/>
                  </a:cubicBezTo>
                  <a:close/>
                  <a:moveTo>
                    <a:pt x="345" y="399"/>
                  </a:moveTo>
                  <a:lnTo>
                    <a:pt x="345" y="399"/>
                  </a:lnTo>
                  <a:cubicBezTo>
                    <a:pt x="44" y="399"/>
                    <a:pt x="44" y="399"/>
                    <a:pt x="44" y="399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345" y="53"/>
                    <a:pt x="345" y="53"/>
                    <a:pt x="345" y="53"/>
                  </a:cubicBezTo>
                  <a:lnTo>
                    <a:pt x="345" y="399"/>
                  </a:lnTo>
                  <a:close/>
                  <a:moveTo>
                    <a:pt x="221" y="275"/>
                  </a:moveTo>
                  <a:lnTo>
                    <a:pt x="221" y="275"/>
                  </a:lnTo>
                  <a:cubicBezTo>
                    <a:pt x="97" y="275"/>
                    <a:pt x="97" y="275"/>
                    <a:pt x="97" y="275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221" y="302"/>
                    <a:pt x="221" y="302"/>
                    <a:pt x="221" y="302"/>
                  </a:cubicBezTo>
                  <a:lnTo>
                    <a:pt x="221" y="275"/>
                  </a:lnTo>
                  <a:close/>
                  <a:moveTo>
                    <a:pt x="292" y="177"/>
                  </a:moveTo>
                  <a:lnTo>
                    <a:pt x="292" y="177"/>
                  </a:lnTo>
                  <a:cubicBezTo>
                    <a:pt x="195" y="177"/>
                    <a:pt x="195" y="177"/>
                    <a:pt x="195" y="177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292" y="196"/>
                    <a:pt x="292" y="196"/>
                    <a:pt x="292" y="196"/>
                  </a:cubicBezTo>
                  <a:lnTo>
                    <a:pt x="292" y="177"/>
                  </a:lnTo>
                  <a:close/>
                  <a:moveTo>
                    <a:pt x="195" y="151"/>
                  </a:moveTo>
                  <a:lnTo>
                    <a:pt x="195" y="151"/>
                  </a:lnTo>
                  <a:cubicBezTo>
                    <a:pt x="292" y="151"/>
                    <a:pt x="292" y="151"/>
                    <a:pt x="292" y="151"/>
                  </a:cubicBezTo>
                  <a:cubicBezTo>
                    <a:pt x="292" y="98"/>
                    <a:pt x="292" y="98"/>
                    <a:pt x="292" y="98"/>
                  </a:cubicBezTo>
                  <a:cubicBezTo>
                    <a:pt x="195" y="98"/>
                    <a:pt x="195" y="98"/>
                    <a:pt x="195" y="98"/>
                  </a:cubicBezTo>
                  <a:lnTo>
                    <a:pt x="195" y="151"/>
                  </a:lnTo>
                  <a:close/>
                  <a:moveTo>
                    <a:pt x="168" y="98"/>
                  </a:moveTo>
                  <a:lnTo>
                    <a:pt x="168" y="98"/>
                  </a:lnTo>
                  <a:cubicBezTo>
                    <a:pt x="97" y="98"/>
                    <a:pt x="97" y="98"/>
                    <a:pt x="97" y="9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68" y="196"/>
                    <a:pt x="168" y="196"/>
                    <a:pt x="168" y="196"/>
                  </a:cubicBezTo>
                  <a:lnTo>
                    <a:pt x="168" y="98"/>
                  </a:ln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97" y="222"/>
                    <a:pt x="97" y="222"/>
                    <a:pt x="97" y="222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141" y="249"/>
                    <a:pt x="141" y="249"/>
                    <a:pt x="141" y="249"/>
                  </a:cubicBezTo>
                  <a:lnTo>
                    <a:pt x="141" y="222"/>
                  </a:lnTo>
                  <a:close/>
                  <a:moveTo>
                    <a:pt x="168" y="249"/>
                  </a:moveTo>
                  <a:lnTo>
                    <a:pt x="168" y="249"/>
                  </a:lnTo>
                  <a:cubicBezTo>
                    <a:pt x="292" y="249"/>
                    <a:pt x="292" y="249"/>
                    <a:pt x="292" y="249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168" y="222"/>
                    <a:pt x="168" y="222"/>
                    <a:pt x="168" y="222"/>
                  </a:cubicBezTo>
                  <a:lnTo>
                    <a:pt x="168" y="249"/>
                  </a:lnTo>
                  <a:close/>
                  <a:moveTo>
                    <a:pt x="292" y="319"/>
                  </a:moveTo>
                  <a:lnTo>
                    <a:pt x="292" y="319"/>
                  </a:lnTo>
                  <a:cubicBezTo>
                    <a:pt x="97" y="319"/>
                    <a:pt x="97" y="319"/>
                    <a:pt x="97" y="319"/>
                  </a:cubicBezTo>
                  <a:cubicBezTo>
                    <a:pt x="97" y="346"/>
                    <a:pt x="97" y="346"/>
                    <a:pt x="97" y="346"/>
                  </a:cubicBezTo>
                  <a:cubicBezTo>
                    <a:pt x="292" y="346"/>
                    <a:pt x="292" y="346"/>
                    <a:pt x="292" y="346"/>
                  </a:cubicBezTo>
                  <a:lnTo>
                    <a:pt x="292" y="319"/>
                  </a:lnTo>
                  <a:close/>
                  <a:moveTo>
                    <a:pt x="248" y="302"/>
                  </a:moveTo>
                  <a:lnTo>
                    <a:pt x="248" y="302"/>
                  </a:lnTo>
                  <a:cubicBezTo>
                    <a:pt x="292" y="302"/>
                    <a:pt x="292" y="302"/>
                    <a:pt x="292" y="302"/>
                  </a:cubicBezTo>
                  <a:cubicBezTo>
                    <a:pt x="292" y="275"/>
                    <a:pt x="292" y="275"/>
                    <a:pt x="292" y="275"/>
                  </a:cubicBezTo>
                  <a:cubicBezTo>
                    <a:pt x="248" y="275"/>
                    <a:pt x="248" y="275"/>
                    <a:pt x="248" y="275"/>
                  </a:cubicBezTo>
                  <a:lnTo>
                    <a:pt x="248" y="302"/>
                  </a:lnTo>
                  <a:close/>
                </a:path>
              </a:pathLst>
            </a:custGeom>
            <a:solidFill>
              <a:srgbClr val="FB8C8E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j-ea"/>
                <a:cs typeface="+mn-lt"/>
              </a:endParaRPr>
            </a:p>
          </p:txBody>
        </p:sp>
        <p:sp>
          <p:nvSpPr>
            <p:cNvPr id="25" name="郑少PPT"/>
            <p:cNvSpPr txBox="1"/>
            <p:nvPr/>
          </p:nvSpPr>
          <p:spPr>
            <a:xfrm>
              <a:off x="8704369" y="2033664"/>
              <a:ext cx="2671880" cy="130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行为留痕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以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DID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形成的任何数字行为都将会被记录，行为与身份锚定，即使事前无法预防，事后也可追责。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3423" y="1814472"/>
            <a:ext cx="4075487" cy="1366841"/>
            <a:chOff x="903423" y="1814472"/>
            <a:chExt cx="4075487" cy="1366841"/>
          </a:xfrm>
        </p:grpSpPr>
        <p:cxnSp>
          <p:nvCxnSpPr>
            <p:cNvPr id="2" name="Elbow Connector 70"/>
            <p:cNvCxnSpPr/>
            <p:nvPr/>
          </p:nvCxnSpPr>
          <p:spPr>
            <a:xfrm rot="10800000">
              <a:off x="3716759" y="1991682"/>
              <a:ext cx="1262151" cy="517393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郑少PPT"/>
            <p:cNvSpPr txBox="1"/>
            <p:nvPr/>
          </p:nvSpPr>
          <p:spPr>
            <a:xfrm>
              <a:off x="903423" y="1931547"/>
              <a:ext cx="2671880" cy="124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保护数据隐私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第三方（监管机构除外）想使用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DID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所映射的隐私数据，需要得到本人相应的签名授权才能使用。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640" y="1814472"/>
              <a:ext cx="537127" cy="53712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977255" y="4090206"/>
            <a:ext cx="4419166" cy="1491965"/>
            <a:chOff x="977255" y="4090206"/>
            <a:chExt cx="4419166" cy="1491965"/>
          </a:xfrm>
        </p:grpSpPr>
        <p:cxnSp>
          <p:nvCxnSpPr>
            <p:cNvPr id="8" name="Elbow Connector 72"/>
            <p:cNvCxnSpPr/>
            <p:nvPr/>
          </p:nvCxnSpPr>
          <p:spPr>
            <a:xfrm rot="10800000" flipH="1" flipV="1">
              <a:off x="3803959" y="4414106"/>
              <a:ext cx="1592462" cy="274671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郑少PPT"/>
            <p:cNvSpPr txBox="1"/>
            <p:nvPr/>
          </p:nvSpPr>
          <p:spPr>
            <a:xfrm>
              <a:off x="977255" y="4275980"/>
              <a:ext cx="2671880" cy="130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数据可辨伪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任何机构都可以迅速辨别经过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DID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授权后的信息真伪，无需经过事中多方交叉验证。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938" y="4090206"/>
              <a:ext cx="703624" cy="70362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7059925" y="4033054"/>
            <a:ext cx="4301418" cy="1115809"/>
            <a:chOff x="7059925" y="4033054"/>
            <a:chExt cx="4301418" cy="1115809"/>
          </a:xfrm>
        </p:grpSpPr>
        <p:cxnSp>
          <p:nvCxnSpPr>
            <p:cNvPr id="10" name="Elbow Connector 87"/>
            <p:cNvCxnSpPr/>
            <p:nvPr/>
          </p:nvCxnSpPr>
          <p:spPr>
            <a:xfrm>
              <a:off x="7059925" y="4090206"/>
              <a:ext cx="1484690" cy="420924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郑少PPT"/>
            <p:cNvSpPr txBox="1"/>
            <p:nvPr/>
          </p:nvSpPr>
          <p:spPr>
            <a:xfrm>
              <a:off x="8689463" y="4119670"/>
              <a:ext cx="2671880" cy="102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+mn-lt"/>
                  <a:cs typeface="+mn-cs"/>
                </a:rPr>
                <a:t>         保障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rPr>
                <a:t>数据安全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DID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数据分布式冗余，任何机构都无法篡改和破坏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相关数据。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496" y="4033054"/>
              <a:ext cx="579330" cy="5793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3" grpId="0">
        <p:bldAsOne/>
      </p:bldGraphic>
      <p:bldGraphic spid="3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cs typeface="+mn-lt"/>
                <a:sym typeface="+mn-lt"/>
              </a:rPr>
              <a:t>典型案例</a:t>
            </a:r>
            <a:endParaRPr lang="zh-CN" altLang="en-US" sz="24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0565" y="1701800"/>
            <a:ext cx="5266690" cy="4719320"/>
            <a:chOff x="1119" y="2680"/>
            <a:chExt cx="8294" cy="7432"/>
          </a:xfrm>
        </p:grpSpPr>
        <p:grpSp>
          <p:nvGrpSpPr>
            <p:cNvPr id="23" name="组合 22"/>
            <p:cNvGrpSpPr/>
            <p:nvPr/>
          </p:nvGrpSpPr>
          <p:grpSpPr>
            <a:xfrm>
              <a:off x="1119" y="2680"/>
              <a:ext cx="8294" cy="6796"/>
              <a:chOff x="6500840" y="1681294"/>
              <a:chExt cx="5266575" cy="431576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8160010" y="3119177"/>
                <a:ext cx="1440000" cy="1440000"/>
              </a:xfrm>
              <a:prstGeom prst="ellipse">
                <a:avLst/>
              </a:prstGeom>
              <a:noFill/>
              <a:ln w="31750">
                <a:solidFill>
                  <a:srgbClr val="AA79B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8484010" y="1681294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</a:t>
                </a:r>
                <a:r>
                  <a:rPr kumimoji="1"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原所在企业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8484010" y="5205060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</a:t>
                </a:r>
                <a:r>
                  <a:rPr kumimoji="1"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派遣所在企业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484010" y="3390788"/>
                <a:ext cx="792000" cy="399290"/>
              </a:xfrm>
              <a:prstGeom prst="rect">
                <a:avLst/>
              </a:prstGeom>
              <a:solidFill>
                <a:srgbClr val="FF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WeID</a:t>
                </a:r>
                <a:endParaRPr kumimoji="1"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实体标示化</a:t>
                </a:r>
                <a:endParaRPr kumimoji="1"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8484010" y="3925801"/>
                <a:ext cx="792000" cy="399289"/>
              </a:xfrm>
              <a:prstGeom prst="rect">
                <a:avLst/>
              </a:prstGeom>
              <a:solidFill>
                <a:srgbClr val="FF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Credential</a:t>
                </a:r>
                <a:endParaRPr kumimoji="1"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电子化凭证</a:t>
                </a:r>
                <a:endParaRPr kumimoji="1"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6500840" y="3443177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监管机构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10462811" y="3443177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</a:t>
                </a:r>
                <a:r>
                  <a:rPr kumimoji="1"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线箭头连接符 12"/>
              <p:cNvCxnSpPr>
                <a:stCxn id="90" idx="0"/>
                <a:endCxn id="85" idx="6"/>
              </p:cNvCxnSpPr>
              <p:nvPr/>
            </p:nvCxnSpPr>
            <p:spPr>
              <a:xfrm rot="16200000" flipV="1">
                <a:off x="9384470" y="1968835"/>
                <a:ext cx="1365883" cy="1582801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箭头连接符 14"/>
              <p:cNvCxnSpPr>
                <a:stCxn id="85" idx="2"/>
                <a:endCxn id="89" idx="0"/>
              </p:cNvCxnSpPr>
              <p:nvPr/>
            </p:nvCxnSpPr>
            <p:spPr>
              <a:xfrm rot="10800000" flipV="1">
                <a:off x="6896840" y="2077293"/>
                <a:ext cx="1587170" cy="1365883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/>
              <p:cNvCxnSpPr>
                <a:stCxn id="87" idx="2"/>
                <a:endCxn id="89" idx="4"/>
              </p:cNvCxnSpPr>
              <p:nvPr/>
            </p:nvCxnSpPr>
            <p:spPr>
              <a:xfrm rot="10800000">
                <a:off x="6896840" y="4235178"/>
                <a:ext cx="1587170" cy="1365883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headEnd type="triangl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箭头连接符 18"/>
              <p:cNvCxnSpPr>
                <a:stCxn id="90" idx="4"/>
                <a:endCxn id="87" idx="6"/>
              </p:cNvCxnSpPr>
              <p:nvPr/>
            </p:nvCxnSpPr>
            <p:spPr>
              <a:xfrm rot="5400000">
                <a:off x="9384470" y="4126718"/>
                <a:ext cx="1365883" cy="1582801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9428613" y="1829583"/>
                <a:ext cx="15828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、员工</a:t>
                </a:r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注册数字身份</a:t>
                </a:r>
                <a:endPara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直线箭头连接符 21"/>
              <p:cNvCxnSpPr>
                <a:stCxn id="85" idx="4"/>
                <a:endCxn id="3" idx="0"/>
              </p:cNvCxnSpPr>
              <p:nvPr/>
            </p:nvCxnSpPr>
            <p:spPr>
              <a:xfrm>
                <a:off x="8880010" y="2473294"/>
                <a:ext cx="0" cy="645883"/>
              </a:xfrm>
              <a:prstGeom prst="straightConnector1">
                <a:avLst/>
              </a:prstGeom>
              <a:ln w="25400">
                <a:solidFill>
                  <a:srgbClr val="AA79B5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文本框 104"/>
              <p:cNvSpPr txBox="1"/>
              <p:nvPr/>
            </p:nvSpPr>
            <p:spPr>
              <a:xfrm>
                <a:off x="7481456" y="2680819"/>
                <a:ext cx="14399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、创建员工</a:t>
                </a:r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1" lang="en-US" altLang="zh-CN" sz="9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WeID</a:t>
                </a:r>
                <a:endPara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8939776" y="2668861"/>
                <a:ext cx="1564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、创建员工</a:t>
                </a:r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的派遣凭证，并进行签名（企业签名）</a:t>
                </a:r>
                <a:endPara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6917217" y="1699904"/>
                <a:ext cx="1587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、提供双方签名的派遣凭证，并根据合同条款审核</a:t>
                </a:r>
                <a:endPara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10858812" y="2552628"/>
                <a:ext cx="90860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、员工</a:t>
                </a:r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查看派遣凭证，并进行核实</a:t>
                </a:r>
                <a:endPara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10" name="直线箭头连接符 109"/>
            <p:cNvCxnSpPr>
              <a:stCxn id="90" idx="2"/>
              <a:endCxn id="3" idx="6"/>
            </p:cNvCxnSpPr>
            <p:nvPr/>
          </p:nvCxnSpPr>
          <p:spPr>
            <a:xfrm flipH="1">
              <a:off x="6000" y="6079"/>
              <a:ext cx="1359" cy="0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5987" y="5251"/>
              <a:ext cx="1565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、员工</a:t>
              </a:r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授权凭证，并进行签名（员工签名）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488" y="8473"/>
              <a:ext cx="2567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、提供三方签名的派遣凭证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直线箭头连接符 114"/>
            <p:cNvCxnSpPr>
              <a:stCxn id="89" idx="6"/>
              <a:endCxn id="3" idx="2"/>
            </p:cNvCxnSpPr>
            <p:nvPr/>
          </p:nvCxnSpPr>
          <p:spPr>
            <a:xfrm>
              <a:off x="2366" y="6079"/>
              <a:ext cx="1366" cy="0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/>
            <p:cNvSpPr txBox="1"/>
            <p:nvPr/>
          </p:nvSpPr>
          <p:spPr>
            <a:xfrm>
              <a:off x="2206" y="5299"/>
              <a:ext cx="1565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、监管机构授权凭证，并进行签名（机构签名）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22" y="8457"/>
              <a:ext cx="2739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、通知批准员工</a:t>
              </a:r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的派遣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0" name="直线箭头连接符 119"/>
            <p:cNvCxnSpPr>
              <a:stCxn id="87" idx="0"/>
              <a:endCxn id="3" idx="4"/>
            </p:cNvCxnSpPr>
            <p:nvPr/>
          </p:nvCxnSpPr>
          <p:spPr>
            <a:xfrm flipV="1">
              <a:off x="4866" y="7212"/>
              <a:ext cx="0" cy="1017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4813" y="7516"/>
              <a:ext cx="3169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、验证</a:t>
              </a:r>
              <a:r>
                <a:rPr kumimoji="1" lang="en-US" altLang="zh-CN" sz="9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WeID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与派遣凭证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118" y="9628"/>
              <a:ext cx="3475" cy="48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派遣凭证发放与验证流程</a:t>
              </a:r>
              <a:endParaRPr kumimoji="1"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34785" y="1703705"/>
            <a:ext cx="5247640" cy="4717415"/>
            <a:chOff x="10291" y="2683"/>
            <a:chExt cx="8264" cy="7429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0291" y="2683"/>
              <a:ext cx="7487" cy="6796"/>
              <a:chOff x="829515" y="1681294"/>
              <a:chExt cx="4753971" cy="4315766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2488685" y="3119177"/>
                <a:ext cx="1440000" cy="1440000"/>
              </a:xfrm>
              <a:prstGeom prst="ellipse">
                <a:avLst/>
              </a:prstGeom>
              <a:noFill/>
              <a:ln w="31750">
                <a:solidFill>
                  <a:srgbClr val="AA79B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2812685" y="1681294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</a:t>
                </a:r>
                <a:r>
                  <a:rPr kumimoji="1"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原所在企业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2812685" y="5205060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</a:t>
                </a:r>
                <a:r>
                  <a:rPr kumimoji="1"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派遣所在企业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2812685" y="3390788"/>
                <a:ext cx="792000" cy="399290"/>
              </a:xfrm>
              <a:prstGeom prst="rect">
                <a:avLst/>
              </a:prstGeom>
              <a:solidFill>
                <a:srgbClr val="FF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WeID</a:t>
                </a:r>
                <a:endParaRPr kumimoji="1"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实体标示化</a:t>
                </a:r>
                <a:endParaRPr kumimoji="1"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812685" y="3925801"/>
                <a:ext cx="792000" cy="399289"/>
              </a:xfrm>
              <a:prstGeom prst="rect">
                <a:avLst/>
              </a:prstGeom>
              <a:solidFill>
                <a:srgbClr val="FF8D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Credential</a:t>
                </a:r>
                <a:endParaRPr kumimoji="1"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电子化凭证</a:t>
                </a:r>
                <a:endParaRPr kumimoji="1"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829515" y="3443177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监管机构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4791486" y="3443177"/>
                <a:ext cx="792000" cy="792000"/>
              </a:xfrm>
              <a:prstGeom prst="ellipse">
                <a:avLst/>
              </a:prstGeom>
              <a:noFill/>
              <a:ln w="317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员工</a:t>
                </a:r>
                <a:r>
                  <a:rPr kumimoji="1" lang="en-US" altLang="zh-CN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kumimoji="1"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9" name="直线箭头连接符 12"/>
              <p:cNvCxnSpPr>
                <a:stCxn id="98" idx="0"/>
                <a:endCxn id="93" idx="6"/>
              </p:cNvCxnSpPr>
              <p:nvPr/>
            </p:nvCxnSpPr>
            <p:spPr>
              <a:xfrm rot="16200000" flipV="1">
                <a:off x="3713145" y="1968835"/>
                <a:ext cx="1365883" cy="1582801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箭头连接符 14"/>
              <p:cNvCxnSpPr>
                <a:stCxn id="93" idx="2"/>
                <a:endCxn id="97" idx="0"/>
              </p:cNvCxnSpPr>
              <p:nvPr/>
            </p:nvCxnSpPr>
            <p:spPr>
              <a:xfrm rot="10800000" flipV="1">
                <a:off x="1225515" y="2077293"/>
                <a:ext cx="1587170" cy="1365883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headEnd type="triangl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6"/>
              <p:cNvCxnSpPr>
                <a:stCxn id="94" idx="2"/>
                <a:endCxn id="97" idx="4"/>
              </p:cNvCxnSpPr>
              <p:nvPr/>
            </p:nvCxnSpPr>
            <p:spPr>
              <a:xfrm rot="10800000">
                <a:off x="1225515" y="4235178"/>
                <a:ext cx="1587170" cy="1365883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8"/>
              <p:cNvCxnSpPr>
                <a:stCxn id="98" idx="4"/>
                <a:endCxn id="94" idx="6"/>
              </p:cNvCxnSpPr>
              <p:nvPr/>
            </p:nvCxnSpPr>
            <p:spPr>
              <a:xfrm rot="5400000">
                <a:off x="3713145" y="4126718"/>
                <a:ext cx="1365883" cy="1582801"/>
              </a:xfrm>
              <a:prstGeom prst="bentConnector2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/>
              <p:cNvSpPr txBox="1"/>
              <p:nvPr/>
            </p:nvSpPr>
            <p:spPr>
              <a:xfrm>
                <a:off x="3677107" y="5323821"/>
                <a:ext cx="1440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、员工</a:t>
                </a:r>
                <a:r>
                  <a:rPr kumimoji="1" lang="en-US" altLang="zh-CN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9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申请福利凭证</a:t>
                </a:r>
                <a:endPara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24" name="直线箭头连接符 123"/>
            <p:cNvCxnSpPr>
              <a:stCxn id="94" idx="0"/>
              <a:endCxn id="92" idx="4"/>
            </p:cNvCxnSpPr>
            <p:nvPr/>
          </p:nvCxnSpPr>
          <p:spPr>
            <a:xfrm flipV="1">
              <a:off x="14038" y="7215"/>
              <a:ext cx="0" cy="1017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/>
            <p:cNvSpPr txBox="1"/>
            <p:nvPr/>
          </p:nvSpPr>
          <p:spPr>
            <a:xfrm>
              <a:off x="14067" y="7429"/>
              <a:ext cx="246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、创建员工</a:t>
              </a:r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的福利凭证，并进行签名（企业签名）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8" name="直线箭头连接符 127"/>
            <p:cNvCxnSpPr>
              <a:stCxn id="97" idx="6"/>
              <a:endCxn id="92" idx="2"/>
            </p:cNvCxnSpPr>
            <p:nvPr/>
          </p:nvCxnSpPr>
          <p:spPr>
            <a:xfrm>
              <a:off x="11538" y="6082"/>
              <a:ext cx="1366" cy="0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本框 130"/>
            <p:cNvSpPr txBox="1"/>
            <p:nvPr/>
          </p:nvSpPr>
          <p:spPr>
            <a:xfrm>
              <a:off x="11016" y="8219"/>
              <a:ext cx="228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、提供双方签名的福利凭证，根据合同副本审核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7125" y="7406"/>
              <a:ext cx="1431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、员工</a:t>
              </a:r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查看福利凭证，并进行核实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线箭头连接符 132"/>
            <p:cNvCxnSpPr>
              <a:stCxn id="98" idx="2"/>
              <a:endCxn id="92" idx="6"/>
            </p:cNvCxnSpPr>
            <p:nvPr/>
          </p:nvCxnSpPr>
          <p:spPr>
            <a:xfrm flipH="1">
              <a:off x="15172" y="6082"/>
              <a:ext cx="1359" cy="0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/>
            <p:cNvSpPr txBox="1"/>
            <p:nvPr/>
          </p:nvSpPr>
          <p:spPr>
            <a:xfrm>
              <a:off x="15125" y="5272"/>
              <a:ext cx="1565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、员工</a:t>
              </a:r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授权凭证，并进行签名（员工签名）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1453" y="5272"/>
              <a:ext cx="1565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、监管机构授权凭证，并进行签名（机构签名）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8" name="直线箭头连接符 137"/>
            <p:cNvCxnSpPr>
              <a:stCxn id="93" idx="4"/>
              <a:endCxn id="92" idx="0"/>
            </p:cNvCxnSpPr>
            <p:nvPr/>
          </p:nvCxnSpPr>
          <p:spPr>
            <a:xfrm>
              <a:off x="14038" y="3931"/>
              <a:ext cx="0" cy="1017"/>
            </a:xfrm>
            <a:prstGeom prst="straightConnector1">
              <a:avLst/>
            </a:prstGeom>
            <a:ln w="25400">
              <a:solidFill>
                <a:srgbClr val="AA79B5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文本框 140"/>
            <p:cNvSpPr txBox="1"/>
            <p:nvPr/>
          </p:nvSpPr>
          <p:spPr>
            <a:xfrm>
              <a:off x="10913" y="2938"/>
              <a:ext cx="2739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、监督员工</a:t>
              </a:r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的福利发放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4748" y="2936"/>
              <a:ext cx="2567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、提供三方签名的派遣凭证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3985" y="4204"/>
              <a:ext cx="3169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、验证福利凭证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7125" y="3933"/>
              <a:ext cx="1431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、发放福利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15060" y="6131"/>
              <a:ext cx="169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kumimoji="1"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、确认凭证已使用，签名注销</a:t>
              </a:r>
              <a:endParaRPr kumimoji="1"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2300" y="9628"/>
              <a:ext cx="3475" cy="48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福利凭证申请与验证流程</a:t>
              </a:r>
              <a:endParaRPr kumimoji="1"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68570" y="747395"/>
            <a:ext cx="1860550" cy="872490"/>
            <a:chOff x="7982" y="1177"/>
            <a:chExt cx="2930" cy="1374"/>
          </a:xfrm>
        </p:grpSpPr>
        <p:cxnSp>
          <p:nvCxnSpPr>
            <p:cNvPr id="150" name="直线箭头连接符 149"/>
            <p:cNvCxnSpPr/>
            <p:nvPr/>
          </p:nvCxnSpPr>
          <p:spPr>
            <a:xfrm flipH="1">
              <a:off x="8268" y="2101"/>
              <a:ext cx="929" cy="0"/>
            </a:xfrm>
            <a:prstGeom prst="straightConnector1">
              <a:avLst/>
            </a:prstGeom>
            <a:ln w="19050">
              <a:solidFill>
                <a:srgbClr val="AA78B5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箭头连接符 151"/>
            <p:cNvCxnSpPr/>
            <p:nvPr/>
          </p:nvCxnSpPr>
          <p:spPr>
            <a:xfrm flipH="1">
              <a:off x="8268" y="1644"/>
              <a:ext cx="929" cy="0"/>
            </a:xfrm>
            <a:prstGeom prst="straightConnector1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/>
            <p:cNvSpPr txBox="1"/>
            <p:nvPr/>
          </p:nvSpPr>
          <p:spPr>
            <a:xfrm>
              <a:off x="9215" y="1445"/>
              <a:ext cx="1565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/>
                <a:t>现实信息流</a:t>
              </a:r>
              <a:endParaRPr kumimoji="1" lang="zh-CN" altLang="en-US" sz="1000" dirty="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9225" y="1908"/>
              <a:ext cx="1565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/>
                <a:t>区块链信息流</a:t>
              </a:r>
              <a:endParaRPr kumimoji="1" lang="zh-CN" altLang="en-US" sz="1000" dirty="0"/>
            </a:p>
          </p:txBody>
        </p:sp>
        <p:sp>
          <p:nvSpPr>
            <p:cNvPr id="162" name="矩形: 圆角 2"/>
            <p:cNvSpPr/>
            <p:nvPr/>
          </p:nvSpPr>
          <p:spPr>
            <a:xfrm>
              <a:off x="7982" y="1177"/>
              <a:ext cx="2931" cy="1374"/>
            </a:xfrm>
            <a:prstGeom prst="round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510" y="429820"/>
            <a:ext cx="2500307" cy="46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+mn-lt"/>
                <a:sym typeface="+mn-lt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cs typeface="+mn-lt"/>
                <a:sym typeface="+mn-lt"/>
              </a:rPr>
              <a:t>典型案例</a:t>
            </a:r>
            <a:endParaRPr lang="zh-CN" altLang="en-US" sz="24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77" y="442913"/>
            <a:ext cx="547633" cy="435480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pic>
        <p:nvPicPr>
          <p:cNvPr id="2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6260" y="0"/>
            <a:ext cx="3831590" cy="669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87000"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tags/tag1.xml><?xml version="1.0" encoding="utf-8"?>
<p:tagLst xmlns:p="http://schemas.openxmlformats.org/presentationml/2006/main">
  <p:tag name="ISPRING_PRESENTATION_TITLE" val="1111111111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拥有20W+精美PPT模板 更多PPT模板下载至：www.58pic.com/office/ppt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3F50"/>
      </a:accent1>
      <a:accent2>
        <a:srgbClr val="CA8F45"/>
      </a:accent2>
      <a:accent3>
        <a:srgbClr val="333F50"/>
      </a:accent3>
      <a:accent4>
        <a:srgbClr val="CA8F45"/>
      </a:accent4>
      <a:accent5>
        <a:srgbClr val="333F50"/>
      </a:accent5>
      <a:accent6>
        <a:srgbClr val="CA8F45"/>
      </a:accent6>
      <a:hlink>
        <a:srgbClr val="333F50"/>
      </a:hlink>
      <a:folHlink>
        <a:srgbClr val="CA8F4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郑少PPT">
  <a:themeElements>
    <a:clrScheme name="000-4">
      <a:dk1>
        <a:srgbClr val="1C1C1C"/>
      </a:dk1>
      <a:lt1>
        <a:srgbClr val="FFFFFF"/>
      </a:lt1>
      <a:dk2>
        <a:srgbClr val="5C5C5C"/>
      </a:dk2>
      <a:lt2>
        <a:srgbClr val="FFFFFF"/>
      </a:lt2>
      <a:accent1>
        <a:srgbClr val="AD2019"/>
      </a:accent1>
      <a:accent2>
        <a:srgbClr val="081973"/>
      </a:accent2>
      <a:accent3>
        <a:srgbClr val="AD2019"/>
      </a:accent3>
      <a:accent4>
        <a:srgbClr val="081973"/>
      </a:accent4>
      <a:accent5>
        <a:srgbClr val="AD2019"/>
      </a:accent5>
      <a:accent6>
        <a:srgbClr val="081973"/>
      </a:accent6>
      <a:hlink>
        <a:srgbClr val="FFFFFF"/>
      </a:hlink>
      <a:folHlink>
        <a:srgbClr val="FFFFFF"/>
      </a:folHlink>
    </a:clrScheme>
    <a:fontScheme name="0000001 思源黑体">
      <a:majorFont>
        <a:latin typeface="等线 Light"/>
        <a:ea typeface="思源黑体 CN Bold"/>
        <a:cs typeface=""/>
      </a:majorFont>
      <a:minorFont>
        <a:latin typeface="等线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5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郑少PPT">
  <a:themeElements>
    <a:clrScheme name="UPurple">
      <a:dk1>
        <a:srgbClr val="1C0031"/>
      </a:dk1>
      <a:lt1>
        <a:sysClr val="window" lastClr="FFFFFF"/>
      </a:lt1>
      <a:dk2>
        <a:srgbClr val="777777"/>
      </a:dk2>
      <a:lt2>
        <a:srgbClr val="DBEFF9"/>
      </a:lt2>
      <a:accent1>
        <a:srgbClr val="1C0031"/>
      </a:accent1>
      <a:accent2>
        <a:srgbClr val="E4B0B1"/>
      </a:accent2>
      <a:accent3>
        <a:srgbClr val="1C0031"/>
      </a:accent3>
      <a:accent4>
        <a:srgbClr val="E4B0B1"/>
      </a:accent4>
      <a:accent5>
        <a:srgbClr val="1C0031"/>
      </a:accent5>
      <a:accent6>
        <a:srgbClr val="E4B0B1"/>
      </a:accent6>
      <a:hlink>
        <a:srgbClr val="FFFFFF"/>
      </a:hlink>
      <a:folHlink>
        <a:srgbClr val="FFFFFF"/>
      </a:folHlink>
    </a:clrScheme>
    <a:fontScheme name="0000001 思源黑体">
      <a:majorFont>
        <a:latin typeface="等线 Light"/>
        <a:ea typeface="思源黑体 CN Bold"/>
        <a:cs typeface=""/>
      </a:majorFont>
      <a:minorFont>
        <a:latin typeface="等线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5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Theme_16_9">
  <a:themeElements>
    <a:clrScheme name="60_Theme6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98CD"/>
      </a:accent1>
      <a:accent2>
        <a:srgbClr val="E93432"/>
      </a:accent2>
      <a:accent3>
        <a:srgbClr val="0198CD"/>
      </a:accent3>
      <a:accent4>
        <a:srgbClr val="E93432"/>
      </a:accent4>
      <a:accent5>
        <a:srgbClr val="0198CD"/>
      </a:accent5>
      <a:accent6>
        <a:srgbClr val="E93432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1652</Words>
  <Application>WPS 演示</Application>
  <PresentationFormat>宽屏</PresentationFormat>
  <Paragraphs>236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Lato Regular</vt:lpstr>
      <vt:lpstr>Lato Hairline</vt:lpstr>
      <vt:lpstr>Lato Light</vt:lpstr>
      <vt:lpstr>微软雅黑</vt:lpstr>
      <vt:lpstr>Segoe UI Light</vt:lpstr>
      <vt:lpstr>Arial</vt:lpstr>
      <vt:lpstr>Agency FB</vt:lpstr>
      <vt:lpstr>Segoe Print</vt:lpstr>
      <vt:lpstr>Times New Roman</vt:lpstr>
      <vt:lpstr>等线</vt:lpstr>
      <vt:lpstr>Arial Unicode MS</vt:lpstr>
      <vt:lpstr>等线 Light</vt:lpstr>
      <vt:lpstr>Office 主题​​</vt:lpstr>
      <vt:lpstr>千图网拥有20W+精美PPT模板 更多PPT模板下载至：www.58pic.com/office/ppt</vt:lpstr>
      <vt:lpstr>郑少PPT</vt:lpstr>
      <vt:lpstr>1_郑少PPT</vt:lpstr>
      <vt:lpstr>8_Theme_16_9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111111111111</dc:title>
  <dc:creator>张 建春</dc:creator>
  <cp:lastModifiedBy>孙</cp:lastModifiedBy>
  <cp:revision>144</cp:revision>
  <dcterms:created xsi:type="dcterms:W3CDTF">2018-10-21T11:02:00Z</dcterms:created>
  <dcterms:modified xsi:type="dcterms:W3CDTF">2020-03-08T03:17:16Z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2052-11.1.0.8584</vt:lpwstr>
  </property>
</Properties>
</file>